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1">
  <p:sldMasterIdLst>
    <p:sldMasterId id="2147483648" r:id="rId1"/>
  </p:sldMasterIdLst>
  <p:notesMasterIdLst>
    <p:notesMasterId r:id="rId68"/>
  </p:notesMasterIdLst>
  <p:handoutMasterIdLst>
    <p:handoutMasterId r:id="rId69"/>
  </p:handoutMasterIdLst>
  <p:sldIdLst>
    <p:sldId id="256" r:id="rId2"/>
    <p:sldId id="441" r:id="rId3"/>
    <p:sldId id="554" r:id="rId4"/>
    <p:sldId id="611" r:id="rId5"/>
    <p:sldId id="448" r:id="rId6"/>
    <p:sldId id="304" r:id="rId7"/>
    <p:sldId id="555" r:id="rId8"/>
    <p:sldId id="560" r:id="rId9"/>
    <p:sldId id="561" r:id="rId10"/>
    <p:sldId id="564" r:id="rId11"/>
    <p:sldId id="562" r:id="rId12"/>
    <p:sldId id="563" r:id="rId13"/>
    <p:sldId id="565" r:id="rId14"/>
    <p:sldId id="461" r:id="rId15"/>
    <p:sldId id="556" r:id="rId16"/>
    <p:sldId id="566" r:id="rId17"/>
    <p:sldId id="567" r:id="rId18"/>
    <p:sldId id="568" r:id="rId19"/>
    <p:sldId id="569" r:id="rId20"/>
    <p:sldId id="570" r:id="rId21"/>
    <p:sldId id="571" r:id="rId22"/>
    <p:sldId id="572" r:id="rId23"/>
    <p:sldId id="573" r:id="rId24"/>
    <p:sldId id="574" r:id="rId25"/>
    <p:sldId id="575" r:id="rId26"/>
    <p:sldId id="576" r:id="rId27"/>
    <p:sldId id="577" r:id="rId28"/>
    <p:sldId id="578" r:id="rId29"/>
    <p:sldId id="579" r:id="rId30"/>
    <p:sldId id="580" r:id="rId31"/>
    <p:sldId id="581" r:id="rId32"/>
    <p:sldId id="584" r:id="rId33"/>
    <p:sldId id="502" r:id="rId34"/>
    <p:sldId id="557" r:id="rId35"/>
    <p:sldId id="582" r:id="rId36"/>
    <p:sldId id="583" r:id="rId37"/>
    <p:sldId id="585" r:id="rId38"/>
    <p:sldId id="586" r:id="rId39"/>
    <p:sldId id="587" r:id="rId40"/>
    <p:sldId id="589" r:id="rId41"/>
    <p:sldId id="588" r:id="rId42"/>
    <p:sldId id="590" r:id="rId43"/>
    <p:sldId id="591" r:id="rId44"/>
    <p:sldId id="594" r:id="rId45"/>
    <p:sldId id="593" r:id="rId46"/>
    <p:sldId id="595" r:id="rId47"/>
    <p:sldId id="596" r:id="rId48"/>
    <p:sldId id="520" r:id="rId49"/>
    <p:sldId id="558" r:id="rId50"/>
    <p:sldId id="597" r:id="rId51"/>
    <p:sldId id="598" r:id="rId52"/>
    <p:sldId id="599" r:id="rId53"/>
    <p:sldId id="600" r:id="rId54"/>
    <p:sldId id="602" r:id="rId55"/>
    <p:sldId id="601" r:id="rId56"/>
    <p:sldId id="603" r:id="rId57"/>
    <p:sldId id="604" r:id="rId58"/>
    <p:sldId id="605" r:id="rId59"/>
    <p:sldId id="606" r:id="rId60"/>
    <p:sldId id="607" r:id="rId61"/>
    <p:sldId id="553" r:id="rId62"/>
    <p:sldId id="559" r:id="rId63"/>
    <p:sldId id="608" r:id="rId64"/>
    <p:sldId id="610" r:id="rId65"/>
    <p:sldId id="609" r:id="rId66"/>
    <p:sldId id="292" r:id="rId67"/>
  </p:sldIdLst>
  <p:sldSz cx="9144000" cy="6858000" type="screen4x3"/>
  <p:notesSz cx="9947275" cy="6858000"/>
  <p:defaultTextStyle>
    <a:defPPr>
      <a:defRPr lang="zh-CN"/>
    </a:defPPr>
    <a:lvl1pPr algn="l" rtl="0" fontAlgn="base">
      <a:spcBef>
        <a:spcPct val="0"/>
      </a:spcBef>
      <a:spcAft>
        <a:spcPct val="0"/>
      </a:spcAft>
      <a:defRPr kern="12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kern="12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kern="12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kern="12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kern="1200">
        <a:solidFill>
          <a:schemeClr val="tx1"/>
        </a:solidFill>
        <a:latin typeface="Arial" pitchFamily="34" charset="0"/>
        <a:ea typeface="微软雅黑" pitchFamily="34" charset="-122"/>
        <a:cs typeface="+mn-cs"/>
      </a:defRPr>
    </a:lvl5pPr>
    <a:lvl6pPr marL="2286000" algn="l" defTabSz="914400" rtl="0" eaLnBrk="1" latinLnBrk="0" hangingPunct="1">
      <a:defRPr kern="1200">
        <a:solidFill>
          <a:schemeClr val="tx1"/>
        </a:solidFill>
        <a:latin typeface="Arial" pitchFamily="34" charset="0"/>
        <a:ea typeface="微软雅黑" pitchFamily="34" charset="-122"/>
        <a:cs typeface="+mn-cs"/>
      </a:defRPr>
    </a:lvl6pPr>
    <a:lvl7pPr marL="2743200" algn="l" defTabSz="914400" rtl="0" eaLnBrk="1" latinLnBrk="0" hangingPunct="1">
      <a:defRPr kern="1200">
        <a:solidFill>
          <a:schemeClr val="tx1"/>
        </a:solidFill>
        <a:latin typeface="Arial" pitchFamily="34" charset="0"/>
        <a:ea typeface="微软雅黑" pitchFamily="34" charset="-122"/>
        <a:cs typeface="+mn-cs"/>
      </a:defRPr>
    </a:lvl7pPr>
    <a:lvl8pPr marL="3200400" algn="l" defTabSz="914400" rtl="0" eaLnBrk="1" latinLnBrk="0" hangingPunct="1">
      <a:defRPr kern="1200">
        <a:solidFill>
          <a:schemeClr val="tx1"/>
        </a:solidFill>
        <a:latin typeface="Arial" pitchFamily="34" charset="0"/>
        <a:ea typeface="微软雅黑" pitchFamily="34" charset="-122"/>
        <a:cs typeface="+mn-cs"/>
      </a:defRPr>
    </a:lvl8pPr>
    <a:lvl9pPr marL="3657600" algn="l" defTabSz="914400" rtl="0" eaLnBrk="1" latinLnBrk="0" hangingPunct="1">
      <a:defRPr kern="1200">
        <a:solidFill>
          <a:schemeClr val="tx1"/>
        </a:solidFill>
        <a:latin typeface="Arial"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5B3D7"/>
    <a:srgbClr val="BFBFBF"/>
    <a:srgbClr val="D28E8C"/>
    <a:srgbClr val="A22529"/>
    <a:srgbClr val="E1B4B3"/>
    <a:srgbClr val="0070C0"/>
    <a:srgbClr val="AE4845"/>
    <a:srgbClr val="9900FF"/>
    <a:srgbClr val="FFFF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7938" autoAdjust="0"/>
  </p:normalViewPr>
  <p:slideViewPr>
    <p:cSldViewPr>
      <p:cViewPr varScale="1">
        <p:scale>
          <a:sx n="110" d="100"/>
          <a:sy n="110" d="100"/>
        </p:scale>
        <p:origin x="1098" y="102"/>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pPr>
              <a:defRPr/>
            </a:pPr>
            <a:fld id="{51AF869B-EA66-4BBF-B1BF-202DE4D0FD6D}" type="datetimeFigureOut">
              <a:rPr lang="zh-CN" altLang="en-US"/>
              <a:pPr>
                <a:defRPr/>
              </a:pPr>
              <a:t>2019/5/15</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pPr>
              <a:defRPr/>
            </a:pPr>
            <a:fld id="{DE4565FB-347E-4EB8-BB41-90076844443D}" type="slidenum">
              <a:rPr lang="zh-CN" altLang="en-US"/>
              <a:pPr>
                <a:defRPr/>
              </a:pPr>
              <a:t>‹#›</a:t>
            </a:fld>
            <a:endParaRPr lang="zh-CN" altLang="en-US"/>
          </a:p>
        </p:txBody>
      </p:sp>
    </p:spTree>
    <p:extLst>
      <p:ext uri="{BB962C8B-B14F-4D97-AF65-F5344CB8AC3E}">
        <p14:creationId xmlns:p14="http://schemas.microsoft.com/office/powerpoint/2010/main" val="1882476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ea typeface="+mn-ea"/>
              </a:defRPr>
            </a:lvl1pPr>
          </a:lstStyle>
          <a:p>
            <a:pPr>
              <a:defRPr/>
            </a:pPr>
            <a:endParaRPr lang="zh-CN" altLang="zh-CN"/>
          </a:p>
        </p:txBody>
      </p:sp>
      <p:sp>
        <p:nvSpPr>
          <p:cNvPr id="2051" name="日期占位符 2"/>
          <p:cNvSpPr>
            <a:spLocks noGrp="1" noChangeArrowheads="1"/>
          </p:cNvSpPr>
          <p:nvPr>
            <p:ph type="dt" idx="1"/>
          </p:nvPr>
        </p:nvSpPr>
        <p:spPr bwMode="auto">
          <a:xfrm>
            <a:off x="5634487" y="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ea typeface="+mn-ea"/>
              </a:defRPr>
            </a:lvl1pPr>
          </a:lstStyle>
          <a:p>
            <a:pPr>
              <a:defRPr/>
            </a:pPr>
            <a:fld id="{BE377B07-0C74-408F-AAF6-633694D6B728}" type="datetime1">
              <a:rPr lang="zh-CN" altLang="en-US"/>
              <a:pPr>
                <a:defRPr/>
              </a:pPr>
              <a:t>2019/5/15</a:t>
            </a:fld>
            <a:endParaRPr lang="zh-CN" altLang="en-US"/>
          </a:p>
        </p:txBody>
      </p:sp>
      <p:sp>
        <p:nvSpPr>
          <p:cNvPr id="35844" name="幻灯片图像占位符 3"/>
          <p:cNvSpPr>
            <a:spLocks noGrp="1" noRot="1" noChangeAspect="1" noChangeArrowheads="1"/>
          </p:cNvSpPr>
          <p:nvPr>
            <p:ph type="sldImg" idx="2"/>
          </p:nvPr>
        </p:nvSpPr>
        <p:spPr bwMode="auto">
          <a:xfrm>
            <a:off x="3259138"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7653" name="备注占位符 4"/>
          <p:cNvSpPr>
            <a:spLocks noGrp="1" noRot="1" noChangeAspect="1" noChangeArrowheads="1"/>
          </p:cNvSpPr>
          <p:nvPr/>
        </p:nvSpPr>
        <p:spPr bwMode="auto">
          <a:xfrm>
            <a:off x="994728" y="3257550"/>
            <a:ext cx="795782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defTabSz="0" eaLnBrk="0" hangingPunct="0">
              <a:defRPr>
                <a:solidFill>
                  <a:schemeClr val="tx1"/>
                </a:solidFill>
                <a:latin typeface="Arial" pitchFamily="34" charset="0"/>
                <a:ea typeface="微软雅黑" pitchFamily="34" charset="-122"/>
              </a:defRPr>
            </a:lvl1pPr>
            <a:lvl2pPr marL="742950" indent="-285750" defTabSz="0" eaLnBrk="0" hangingPunct="0">
              <a:defRPr>
                <a:solidFill>
                  <a:schemeClr val="tx1"/>
                </a:solidFill>
                <a:latin typeface="Arial" pitchFamily="34" charset="0"/>
                <a:ea typeface="微软雅黑" pitchFamily="34" charset="-122"/>
              </a:defRPr>
            </a:lvl2pPr>
            <a:lvl3pPr marL="1143000" indent="-228600" defTabSz="0" eaLnBrk="0" hangingPunct="0">
              <a:defRPr>
                <a:solidFill>
                  <a:schemeClr val="tx1"/>
                </a:solidFill>
                <a:latin typeface="Arial" pitchFamily="34" charset="0"/>
                <a:ea typeface="微软雅黑" pitchFamily="34" charset="-122"/>
              </a:defRPr>
            </a:lvl3pPr>
            <a:lvl4pPr marL="1600200" indent="-228600" defTabSz="0" eaLnBrk="0" hangingPunct="0">
              <a:defRPr>
                <a:solidFill>
                  <a:schemeClr val="tx1"/>
                </a:solidFill>
                <a:latin typeface="Arial" pitchFamily="34" charset="0"/>
                <a:ea typeface="微软雅黑" pitchFamily="34" charset="-122"/>
              </a:defRPr>
            </a:lvl4pPr>
            <a:lvl5pPr marL="2057400" indent="-228600" defTabSz="0" eaLnBrk="0" hangingPunct="0">
              <a:defRPr>
                <a:solidFill>
                  <a:schemeClr val="tx1"/>
                </a:solidFill>
                <a:latin typeface="Arial" pitchFamily="34" charset="0"/>
                <a:ea typeface="微软雅黑" pitchFamily="34" charset="-122"/>
              </a:defRPr>
            </a:lvl5pPr>
            <a:lvl6pPr marL="2514600" indent="-228600" defTabSz="0" eaLnBrk="0" fontAlgn="base" hangingPunct="0">
              <a:spcBef>
                <a:spcPct val="0"/>
              </a:spcBef>
              <a:spcAft>
                <a:spcPct val="0"/>
              </a:spcAft>
              <a:defRPr>
                <a:solidFill>
                  <a:schemeClr val="tx1"/>
                </a:solidFill>
                <a:latin typeface="Arial" pitchFamily="34" charset="0"/>
                <a:ea typeface="微软雅黑" pitchFamily="34" charset="-122"/>
              </a:defRPr>
            </a:lvl6pPr>
            <a:lvl7pPr marL="2971800" indent="-228600" defTabSz="0" eaLnBrk="0" fontAlgn="base" hangingPunct="0">
              <a:spcBef>
                <a:spcPct val="0"/>
              </a:spcBef>
              <a:spcAft>
                <a:spcPct val="0"/>
              </a:spcAft>
              <a:defRPr>
                <a:solidFill>
                  <a:schemeClr val="tx1"/>
                </a:solidFill>
                <a:latin typeface="Arial" pitchFamily="34" charset="0"/>
                <a:ea typeface="微软雅黑" pitchFamily="34" charset="-122"/>
              </a:defRPr>
            </a:lvl7pPr>
            <a:lvl8pPr marL="3429000" indent="-228600" defTabSz="0" eaLnBrk="0" fontAlgn="base" hangingPunct="0">
              <a:spcBef>
                <a:spcPct val="0"/>
              </a:spcBef>
              <a:spcAft>
                <a:spcPct val="0"/>
              </a:spcAft>
              <a:defRPr>
                <a:solidFill>
                  <a:schemeClr val="tx1"/>
                </a:solidFill>
                <a:latin typeface="Arial" pitchFamily="34" charset="0"/>
                <a:ea typeface="微软雅黑" pitchFamily="34" charset="-122"/>
              </a:defRPr>
            </a:lvl8pPr>
            <a:lvl9pPr marL="3886200" indent="-228600" defTabSz="0" eaLnBrk="0" fontAlgn="base" hangingPunct="0">
              <a:spcBef>
                <a:spcPct val="0"/>
              </a:spcBef>
              <a:spcAft>
                <a:spcPct val="0"/>
              </a:spcAft>
              <a:defRPr>
                <a:solidFill>
                  <a:schemeClr val="tx1"/>
                </a:solidFill>
                <a:latin typeface="Arial" pitchFamily="34" charset="0"/>
                <a:ea typeface="微软雅黑" pitchFamily="34" charset="-122"/>
              </a:defRPr>
            </a:lvl9pPr>
          </a:lstStyle>
          <a:p>
            <a:pPr>
              <a:spcBef>
                <a:spcPct val="30000"/>
              </a:spcBef>
              <a:defRPr/>
            </a:pPr>
            <a:r>
              <a:rPr lang="zh-CN" altLang="zh-CN" sz="1200">
                <a:ea typeface="宋体" pitchFamily="2" charset="-122"/>
              </a:rPr>
              <a:t>单击此处编辑母版文本样式</a:t>
            </a:r>
          </a:p>
          <a:p>
            <a:pPr>
              <a:spcBef>
                <a:spcPct val="30000"/>
              </a:spcBef>
              <a:defRPr/>
            </a:pPr>
            <a:r>
              <a:rPr lang="zh-CN" altLang="zh-CN" sz="1200">
                <a:ea typeface="宋体" pitchFamily="2" charset="-122"/>
              </a:rPr>
              <a:t>第二级</a:t>
            </a:r>
          </a:p>
          <a:p>
            <a:pPr>
              <a:spcBef>
                <a:spcPct val="30000"/>
              </a:spcBef>
              <a:defRPr/>
            </a:pPr>
            <a:r>
              <a:rPr lang="zh-CN" altLang="zh-CN" sz="1200">
                <a:ea typeface="宋体" pitchFamily="2" charset="-122"/>
              </a:rPr>
              <a:t>第三级</a:t>
            </a:r>
          </a:p>
          <a:p>
            <a:pPr>
              <a:spcBef>
                <a:spcPct val="30000"/>
              </a:spcBef>
              <a:defRPr/>
            </a:pPr>
            <a:r>
              <a:rPr lang="zh-CN" altLang="zh-CN" sz="1200">
                <a:ea typeface="宋体" pitchFamily="2" charset="-122"/>
              </a:rPr>
              <a:t>第四级</a:t>
            </a:r>
          </a:p>
          <a:p>
            <a:pPr>
              <a:spcBef>
                <a:spcPct val="30000"/>
              </a:spcBef>
              <a:defRPr/>
            </a:pPr>
            <a:r>
              <a:rPr lang="zh-CN" altLang="zh-CN" sz="1200">
                <a:ea typeface="宋体" pitchFamily="2" charset="-122"/>
              </a:rPr>
              <a:t>第五级</a:t>
            </a:r>
          </a:p>
        </p:txBody>
      </p:sp>
      <p:sp>
        <p:nvSpPr>
          <p:cNvPr id="2054" name="页脚占位符 5"/>
          <p:cNvSpPr>
            <a:spLocks noGrp="1" noChangeArrowheads="1"/>
          </p:cNvSpPr>
          <p:nvPr>
            <p:ph type="ftr" sz="quarter" idx="4"/>
          </p:nvPr>
        </p:nvSpPr>
        <p:spPr bwMode="auto">
          <a:xfrm>
            <a:off x="0" y="651391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ea typeface="+mn-ea"/>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5634487" y="6513910"/>
            <a:ext cx="431048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ea typeface="+mn-ea"/>
              </a:defRPr>
            </a:lvl1pPr>
          </a:lstStyle>
          <a:p>
            <a:pPr>
              <a:defRPr/>
            </a:pPr>
            <a:fld id="{19EEB318-15DD-4AF5-B66B-7893A54AFC4E}" type="slidenum">
              <a:rPr lang="zh-CN" altLang="en-US"/>
              <a:pPr>
                <a:defRPr/>
              </a:pPr>
              <a:t>‹#›</a:t>
            </a:fld>
            <a:endParaRPr lang="zh-CN" altLang="en-US"/>
          </a:p>
        </p:txBody>
      </p:sp>
    </p:spTree>
    <p:extLst>
      <p:ext uri="{BB962C8B-B14F-4D97-AF65-F5344CB8AC3E}">
        <p14:creationId xmlns:p14="http://schemas.microsoft.com/office/powerpoint/2010/main" val="4010706132"/>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a:t>
            </a:fld>
            <a:endParaRPr lang="zh-CN" altLang="en-US"/>
          </a:p>
        </p:txBody>
      </p:sp>
    </p:spTree>
    <p:extLst>
      <p:ext uri="{BB962C8B-B14F-4D97-AF65-F5344CB8AC3E}">
        <p14:creationId xmlns:p14="http://schemas.microsoft.com/office/powerpoint/2010/main" val="214204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12</a:t>
            </a:fld>
            <a:endParaRPr lang="zh-CN" altLang="en-US"/>
          </a:p>
        </p:txBody>
      </p:sp>
    </p:spTree>
    <p:extLst>
      <p:ext uri="{BB962C8B-B14F-4D97-AF65-F5344CB8AC3E}">
        <p14:creationId xmlns:p14="http://schemas.microsoft.com/office/powerpoint/2010/main" val="266139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13</a:t>
            </a:fld>
            <a:endParaRPr lang="zh-CN" altLang="en-US"/>
          </a:p>
        </p:txBody>
      </p:sp>
    </p:spTree>
    <p:extLst>
      <p:ext uri="{BB962C8B-B14F-4D97-AF65-F5344CB8AC3E}">
        <p14:creationId xmlns:p14="http://schemas.microsoft.com/office/powerpoint/2010/main" val="59727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15</a:t>
            </a:fld>
            <a:endParaRPr lang="zh-CN" altLang="en-US"/>
          </a:p>
        </p:txBody>
      </p:sp>
    </p:spTree>
    <p:extLst>
      <p:ext uri="{BB962C8B-B14F-4D97-AF65-F5344CB8AC3E}">
        <p14:creationId xmlns:p14="http://schemas.microsoft.com/office/powerpoint/2010/main" val="170025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16</a:t>
            </a:fld>
            <a:endParaRPr lang="zh-CN" altLang="en-US"/>
          </a:p>
        </p:txBody>
      </p:sp>
    </p:spTree>
    <p:extLst>
      <p:ext uri="{BB962C8B-B14F-4D97-AF65-F5344CB8AC3E}">
        <p14:creationId xmlns:p14="http://schemas.microsoft.com/office/powerpoint/2010/main" val="2837503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17</a:t>
            </a:fld>
            <a:endParaRPr lang="zh-CN" altLang="en-US"/>
          </a:p>
        </p:txBody>
      </p:sp>
    </p:spTree>
    <p:extLst>
      <p:ext uri="{BB962C8B-B14F-4D97-AF65-F5344CB8AC3E}">
        <p14:creationId xmlns:p14="http://schemas.microsoft.com/office/powerpoint/2010/main" val="2561088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18</a:t>
            </a:fld>
            <a:endParaRPr lang="zh-CN" altLang="en-US"/>
          </a:p>
        </p:txBody>
      </p:sp>
    </p:spTree>
    <p:extLst>
      <p:ext uri="{BB962C8B-B14F-4D97-AF65-F5344CB8AC3E}">
        <p14:creationId xmlns:p14="http://schemas.microsoft.com/office/powerpoint/2010/main" val="25673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19</a:t>
            </a:fld>
            <a:endParaRPr lang="zh-CN" altLang="en-US"/>
          </a:p>
        </p:txBody>
      </p:sp>
    </p:spTree>
    <p:extLst>
      <p:ext uri="{BB962C8B-B14F-4D97-AF65-F5344CB8AC3E}">
        <p14:creationId xmlns:p14="http://schemas.microsoft.com/office/powerpoint/2010/main" val="1107828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20</a:t>
            </a:fld>
            <a:endParaRPr lang="zh-CN" altLang="en-US"/>
          </a:p>
        </p:txBody>
      </p:sp>
    </p:spTree>
    <p:extLst>
      <p:ext uri="{BB962C8B-B14F-4D97-AF65-F5344CB8AC3E}">
        <p14:creationId xmlns:p14="http://schemas.microsoft.com/office/powerpoint/2010/main" val="23765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21</a:t>
            </a:fld>
            <a:endParaRPr lang="zh-CN" altLang="en-US"/>
          </a:p>
        </p:txBody>
      </p:sp>
    </p:spTree>
    <p:extLst>
      <p:ext uri="{BB962C8B-B14F-4D97-AF65-F5344CB8AC3E}">
        <p14:creationId xmlns:p14="http://schemas.microsoft.com/office/powerpoint/2010/main" val="107929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22</a:t>
            </a:fld>
            <a:endParaRPr lang="zh-CN" altLang="en-US"/>
          </a:p>
        </p:txBody>
      </p:sp>
    </p:spTree>
    <p:extLst>
      <p:ext uri="{BB962C8B-B14F-4D97-AF65-F5344CB8AC3E}">
        <p14:creationId xmlns:p14="http://schemas.microsoft.com/office/powerpoint/2010/main" val="356696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a:t>
            </a:fld>
            <a:endParaRPr lang="zh-CN" altLang="en-US"/>
          </a:p>
        </p:txBody>
      </p:sp>
    </p:spTree>
    <p:extLst>
      <p:ext uri="{BB962C8B-B14F-4D97-AF65-F5344CB8AC3E}">
        <p14:creationId xmlns:p14="http://schemas.microsoft.com/office/powerpoint/2010/main" val="4287017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23</a:t>
            </a:fld>
            <a:endParaRPr lang="zh-CN" altLang="en-US"/>
          </a:p>
        </p:txBody>
      </p:sp>
    </p:spTree>
    <p:extLst>
      <p:ext uri="{BB962C8B-B14F-4D97-AF65-F5344CB8AC3E}">
        <p14:creationId xmlns:p14="http://schemas.microsoft.com/office/powerpoint/2010/main" val="2817748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24</a:t>
            </a:fld>
            <a:endParaRPr lang="zh-CN" altLang="en-US"/>
          </a:p>
        </p:txBody>
      </p:sp>
    </p:spTree>
    <p:extLst>
      <p:ext uri="{BB962C8B-B14F-4D97-AF65-F5344CB8AC3E}">
        <p14:creationId xmlns:p14="http://schemas.microsoft.com/office/powerpoint/2010/main" val="374330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25</a:t>
            </a:fld>
            <a:endParaRPr lang="zh-CN" altLang="en-US"/>
          </a:p>
        </p:txBody>
      </p:sp>
    </p:spTree>
    <p:extLst>
      <p:ext uri="{BB962C8B-B14F-4D97-AF65-F5344CB8AC3E}">
        <p14:creationId xmlns:p14="http://schemas.microsoft.com/office/powerpoint/2010/main" val="4288779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26</a:t>
            </a:fld>
            <a:endParaRPr lang="zh-CN" altLang="en-US"/>
          </a:p>
        </p:txBody>
      </p:sp>
    </p:spTree>
    <p:extLst>
      <p:ext uri="{BB962C8B-B14F-4D97-AF65-F5344CB8AC3E}">
        <p14:creationId xmlns:p14="http://schemas.microsoft.com/office/powerpoint/2010/main" val="4022494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27</a:t>
            </a:fld>
            <a:endParaRPr lang="zh-CN" altLang="en-US"/>
          </a:p>
        </p:txBody>
      </p:sp>
    </p:spTree>
    <p:extLst>
      <p:ext uri="{BB962C8B-B14F-4D97-AF65-F5344CB8AC3E}">
        <p14:creationId xmlns:p14="http://schemas.microsoft.com/office/powerpoint/2010/main" val="153728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28</a:t>
            </a:fld>
            <a:endParaRPr lang="zh-CN" altLang="en-US"/>
          </a:p>
        </p:txBody>
      </p:sp>
    </p:spTree>
    <p:extLst>
      <p:ext uri="{BB962C8B-B14F-4D97-AF65-F5344CB8AC3E}">
        <p14:creationId xmlns:p14="http://schemas.microsoft.com/office/powerpoint/2010/main" val="1986067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29</a:t>
            </a:fld>
            <a:endParaRPr lang="zh-CN" altLang="en-US"/>
          </a:p>
        </p:txBody>
      </p:sp>
    </p:spTree>
    <p:extLst>
      <p:ext uri="{BB962C8B-B14F-4D97-AF65-F5344CB8AC3E}">
        <p14:creationId xmlns:p14="http://schemas.microsoft.com/office/powerpoint/2010/main" val="266392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30</a:t>
            </a:fld>
            <a:endParaRPr lang="zh-CN" altLang="en-US"/>
          </a:p>
        </p:txBody>
      </p:sp>
    </p:spTree>
    <p:extLst>
      <p:ext uri="{BB962C8B-B14F-4D97-AF65-F5344CB8AC3E}">
        <p14:creationId xmlns:p14="http://schemas.microsoft.com/office/powerpoint/2010/main" val="395610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31</a:t>
            </a:fld>
            <a:endParaRPr lang="zh-CN" altLang="en-US"/>
          </a:p>
        </p:txBody>
      </p:sp>
    </p:spTree>
    <p:extLst>
      <p:ext uri="{BB962C8B-B14F-4D97-AF65-F5344CB8AC3E}">
        <p14:creationId xmlns:p14="http://schemas.microsoft.com/office/powerpoint/2010/main" val="3963441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32</a:t>
            </a:fld>
            <a:endParaRPr lang="zh-CN" altLang="en-US"/>
          </a:p>
        </p:txBody>
      </p:sp>
    </p:spTree>
    <p:extLst>
      <p:ext uri="{BB962C8B-B14F-4D97-AF65-F5344CB8AC3E}">
        <p14:creationId xmlns:p14="http://schemas.microsoft.com/office/powerpoint/2010/main" val="248181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a:t>
            </a:fld>
            <a:endParaRPr lang="zh-CN" altLang="en-US"/>
          </a:p>
        </p:txBody>
      </p:sp>
    </p:spTree>
    <p:extLst>
      <p:ext uri="{BB962C8B-B14F-4D97-AF65-F5344CB8AC3E}">
        <p14:creationId xmlns:p14="http://schemas.microsoft.com/office/powerpoint/2010/main" val="2035769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34</a:t>
            </a:fld>
            <a:endParaRPr lang="zh-CN" altLang="en-US"/>
          </a:p>
        </p:txBody>
      </p:sp>
    </p:spTree>
    <p:extLst>
      <p:ext uri="{BB962C8B-B14F-4D97-AF65-F5344CB8AC3E}">
        <p14:creationId xmlns:p14="http://schemas.microsoft.com/office/powerpoint/2010/main" val="3449558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35</a:t>
            </a:fld>
            <a:endParaRPr lang="zh-CN" altLang="en-US"/>
          </a:p>
        </p:txBody>
      </p:sp>
    </p:spTree>
    <p:extLst>
      <p:ext uri="{BB962C8B-B14F-4D97-AF65-F5344CB8AC3E}">
        <p14:creationId xmlns:p14="http://schemas.microsoft.com/office/powerpoint/2010/main" val="1841405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36</a:t>
            </a:fld>
            <a:endParaRPr lang="zh-CN" altLang="en-US"/>
          </a:p>
        </p:txBody>
      </p:sp>
    </p:spTree>
    <p:extLst>
      <p:ext uri="{BB962C8B-B14F-4D97-AF65-F5344CB8AC3E}">
        <p14:creationId xmlns:p14="http://schemas.microsoft.com/office/powerpoint/2010/main" val="199322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37</a:t>
            </a:fld>
            <a:endParaRPr lang="zh-CN" altLang="en-US"/>
          </a:p>
        </p:txBody>
      </p:sp>
    </p:spTree>
    <p:extLst>
      <p:ext uri="{BB962C8B-B14F-4D97-AF65-F5344CB8AC3E}">
        <p14:creationId xmlns:p14="http://schemas.microsoft.com/office/powerpoint/2010/main" val="37606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38</a:t>
            </a:fld>
            <a:endParaRPr lang="zh-CN" altLang="en-US"/>
          </a:p>
        </p:txBody>
      </p:sp>
    </p:spTree>
    <p:extLst>
      <p:ext uri="{BB962C8B-B14F-4D97-AF65-F5344CB8AC3E}">
        <p14:creationId xmlns:p14="http://schemas.microsoft.com/office/powerpoint/2010/main" val="2646139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39</a:t>
            </a:fld>
            <a:endParaRPr lang="zh-CN" altLang="en-US"/>
          </a:p>
        </p:txBody>
      </p:sp>
    </p:spTree>
    <p:extLst>
      <p:ext uri="{BB962C8B-B14F-4D97-AF65-F5344CB8AC3E}">
        <p14:creationId xmlns:p14="http://schemas.microsoft.com/office/powerpoint/2010/main" val="2649725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40</a:t>
            </a:fld>
            <a:endParaRPr lang="zh-CN" altLang="en-US"/>
          </a:p>
        </p:txBody>
      </p:sp>
    </p:spTree>
    <p:extLst>
      <p:ext uri="{BB962C8B-B14F-4D97-AF65-F5344CB8AC3E}">
        <p14:creationId xmlns:p14="http://schemas.microsoft.com/office/powerpoint/2010/main" val="357711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41</a:t>
            </a:fld>
            <a:endParaRPr lang="zh-CN" altLang="en-US"/>
          </a:p>
        </p:txBody>
      </p:sp>
    </p:spTree>
    <p:extLst>
      <p:ext uri="{BB962C8B-B14F-4D97-AF65-F5344CB8AC3E}">
        <p14:creationId xmlns:p14="http://schemas.microsoft.com/office/powerpoint/2010/main" val="545318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42</a:t>
            </a:fld>
            <a:endParaRPr lang="zh-CN" altLang="en-US"/>
          </a:p>
        </p:txBody>
      </p:sp>
    </p:spTree>
    <p:extLst>
      <p:ext uri="{BB962C8B-B14F-4D97-AF65-F5344CB8AC3E}">
        <p14:creationId xmlns:p14="http://schemas.microsoft.com/office/powerpoint/2010/main" val="3724856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43</a:t>
            </a:fld>
            <a:endParaRPr lang="zh-CN" altLang="en-US"/>
          </a:p>
        </p:txBody>
      </p:sp>
    </p:spTree>
    <p:extLst>
      <p:ext uri="{BB962C8B-B14F-4D97-AF65-F5344CB8AC3E}">
        <p14:creationId xmlns:p14="http://schemas.microsoft.com/office/powerpoint/2010/main" val="363171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a:t>
            </a:fld>
            <a:endParaRPr lang="zh-CN" altLang="en-US"/>
          </a:p>
        </p:txBody>
      </p:sp>
    </p:spTree>
    <p:extLst>
      <p:ext uri="{BB962C8B-B14F-4D97-AF65-F5344CB8AC3E}">
        <p14:creationId xmlns:p14="http://schemas.microsoft.com/office/powerpoint/2010/main" val="2142045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44</a:t>
            </a:fld>
            <a:endParaRPr lang="zh-CN" altLang="en-US"/>
          </a:p>
        </p:txBody>
      </p:sp>
    </p:spTree>
    <p:extLst>
      <p:ext uri="{BB962C8B-B14F-4D97-AF65-F5344CB8AC3E}">
        <p14:creationId xmlns:p14="http://schemas.microsoft.com/office/powerpoint/2010/main" val="3291924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45</a:t>
            </a:fld>
            <a:endParaRPr lang="zh-CN" altLang="en-US"/>
          </a:p>
        </p:txBody>
      </p:sp>
    </p:spTree>
    <p:extLst>
      <p:ext uri="{BB962C8B-B14F-4D97-AF65-F5344CB8AC3E}">
        <p14:creationId xmlns:p14="http://schemas.microsoft.com/office/powerpoint/2010/main" val="496213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46</a:t>
            </a:fld>
            <a:endParaRPr lang="zh-CN" altLang="en-US"/>
          </a:p>
        </p:txBody>
      </p:sp>
    </p:spTree>
    <p:extLst>
      <p:ext uri="{BB962C8B-B14F-4D97-AF65-F5344CB8AC3E}">
        <p14:creationId xmlns:p14="http://schemas.microsoft.com/office/powerpoint/2010/main" val="2728045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47</a:t>
            </a:fld>
            <a:endParaRPr lang="zh-CN" altLang="en-US"/>
          </a:p>
        </p:txBody>
      </p:sp>
    </p:spTree>
    <p:extLst>
      <p:ext uri="{BB962C8B-B14F-4D97-AF65-F5344CB8AC3E}">
        <p14:creationId xmlns:p14="http://schemas.microsoft.com/office/powerpoint/2010/main" val="2311249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49</a:t>
            </a:fld>
            <a:endParaRPr lang="zh-CN" altLang="en-US"/>
          </a:p>
        </p:txBody>
      </p:sp>
    </p:spTree>
    <p:extLst>
      <p:ext uri="{BB962C8B-B14F-4D97-AF65-F5344CB8AC3E}">
        <p14:creationId xmlns:p14="http://schemas.microsoft.com/office/powerpoint/2010/main" val="3801829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50</a:t>
            </a:fld>
            <a:endParaRPr lang="zh-CN" altLang="en-US"/>
          </a:p>
        </p:txBody>
      </p:sp>
    </p:spTree>
    <p:extLst>
      <p:ext uri="{BB962C8B-B14F-4D97-AF65-F5344CB8AC3E}">
        <p14:creationId xmlns:p14="http://schemas.microsoft.com/office/powerpoint/2010/main" val="1736530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51</a:t>
            </a:fld>
            <a:endParaRPr lang="zh-CN" altLang="en-US"/>
          </a:p>
        </p:txBody>
      </p:sp>
    </p:spTree>
    <p:extLst>
      <p:ext uri="{BB962C8B-B14F-4D97-AF65-F5344CB8AC3E}">
        <p14:creationId xmlns:p14="http://schemas.microsoft.com/office/powerpoint/2010/main" val="4056404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52</a:t>
            </a:fld>
            <a:endParaRPr lang="zh-CN" altLang="en-US"/>
          </a:p>
        </p:txBody>
      </p:sp>
    </p:spTree>
    <p:extLst>
      <p:ext uri="{BB962C8B-B14F-4D97-AF65-F5344CB8AC3E}">
        <p14:creationId xmlns:p14="http://schemas.microsoft.com/office/powerpoint/2010/main" val="2121922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53</a:t>
            </a:fld>
            <a:endParaRPr lang="zh-CN" altLang="en-US"/>
          </a:p>
        </p:txBody>
      </p:sp>
    </p:spTree>
    <p:extLst>
      <p:ext uri="{BB962C8B-B14F-4D97-AF65-F5344CB8AC3E}">
        <p14:creationId xmlns:p14="http://schemas.microsoft.com/office/powerpoint/2010/main" val="1943352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54</a:t>
            </a:fld>
            <a:endParaRPr lang="zh-CN" altLang="en-US"/>
          </a:p>
        </p:txBody>
      </p:sp>
    </p:spTree>
    <p:extLst>
      <p:ext uri="{BB962C8B-B14F-4D97-AF65-F5344CB8AC3E}">
        <p14:creationId xmlns:p14="http://schemas.microsoft.com/office/powerpoint/2010/main" val="1876311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7</a:t>
            </a:fld>
            <a:endParaRPr lang="zh-CN" altLang="en-US"/>
          </a:p>
        </p:txBody>
      </p:sp>
    </p:spTree>
    <p:extLst>
      <p:ext uri="{BB962C8B-B14F-4D97-AF65-F5344CB8AC3E}">
        <p14:creationId xmlns:p14="http://schemas.microsoft.com/office/powerpoint/2010/main" val="3445621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55</a:t>
            </a:fld>
            <a:endParaRPr lang="zh-CN" altLang="en-US"/>
          </a:p>
        </p:txBody>
      </p:sp>
    </p:spTree>
    <p:extLst>
      <p:ext uri="{BB962C8B-B14F-4D97-AF65-F5344CB8AC3E}">
        <p14:creationId xmlns:p14="http://schemas.microsoft.com/office/powerpoint/2010/main" val="2219367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56</a:t>
            </a:fld>
            <a:endParaRPr lang="zh-CN" altLang="en-US"/>
          </a:p>
        </p:txBody>
      </p:sp>
    </p:spTree>
    <p:extLst>
      <p:ext uri="{BB962C8B-B14F-4D97-AF65-F5344CB8AC3E}">
        <p14:creationId xmlns:p14="http://schemas.microsoft.com/office/powerpoint/2010/main" val="3921393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57</a:t>
            </a:fld>
            <a:endParaRPr lang="zh-CN" altLang="en-US"/>
          </a:p>
        </p:txBody>
      </p:sp>
    </p:spTree>
    <p:extLst>
      <p:ext uri="{BB962C8B-B14F-4D97-AF65-F5344CB8AC3E}">
        <p14:creationId xmlns:p14="http://schemas.microsoft.com/office/powerpoint/2010/main" val="3615972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58</a:t>
            </a:fld>
            <a:endParaRPr lang="zh-CN" altLang="en-US"/>
          </a:p>
        </p:txBody>
      </p:sp>
    </p:spTree>
    <p:extLst>
      <p:ext uri="{BB962C8B-B14F-4D97-AF65-F5344CB8AC3E}">
        <p14:creationId xmlns:p14="http://schemas.microsoft.com/office/powerpoint/2010/main" val="3858194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59</a:t>
            </a:fld>
            <a:endParaRPr lang="zh-CN" altLang="en-US"/>
          </a:p>
        </p:txBody>
      </p:sp>
    </p:spTree>
    <p:extLst>
      <p:ext uri="{BB962C8B-B14F-4D97-AF65-F5344CB8AC3E}">
        <p14:creationId xmlns:p14="http://schemas.microsoft.com/office/powerpoint/2010/main" val="3716039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60</a:t>
            </a:fld>
            <a:endParaRPr lang="zh-CN" altLang="en-US"/>
          </a:p>
        </p:txBody>
      </p:sp>
    </p:spTree>
    <p:extLst>
      <p:ext uri="{BB962C8B-B14F-4D97-AF65-F5344CB8AC3E}">
        <p14:creationId xmlns:p14="http://schemas.microsoft.com/office/powerpoint/2010/main" val="1017466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62</a:t>
            </a:fld>
            <a:endParaRPr lang="zh-CN" altLang="en-US"/>
          </a:p>
        </p:txBody>
      </p:sp>
    </p:spTree>
    <p:extLst>
      <p:ext uri="{BB962C8B-B14F-4D97-AF65-F5344CB8AC3E}">
        <p14:creationId xmlns:p14="http://schemas.microsoft.com/office/powerpoint/2010/main" val="3979230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63</a:t>
            </a:fld>
            <a:endParaRPr lang="zh-CN" altLang="en-US"/>
          </a:p>
        </p:txBody>
      </p:sp>
    </p:spTree>
    <p:extLst>
      <p:ext uri="{BB962C8B-B14F-4D97-AF65-F5344CB8AC3E}">
        <p14:creationId xmlns:p14="http://schemas.microsoft.com/office/powerpoint/2010/main" val="1813867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64</a:t>
            </a:fld>
            <a:endParaRPr lang="zh-CN" altLang="en-US"/>
          </a:p>
        </p:txBody>
      </p:sp>
    </p:spTree>
    <p:extLst>
      <p:ext uri="{BB962C8B-B14F-4D97-AF65-F5344CB8AC3E}">
        <p14:creationId xmlns:p14="http://schemas.microsoft.com/office/powerpoint/2010/main" val="2213803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65</a:t>
            </a:fld>
            <a:endParaRPr lang="zh-CN" altLang="en-US"/>
          </a:p>
        </p:txBody>
      </p:sp>
    </p:spTree>
    <p:extLst>
      <p:ext uri="{BB962C8B-B14F-4D97-AF65-F5344CB8AC3E}">
        <p14:creationId xmlns:p14="http://schemas.microsoft.com/office/powerpoint/2010/main" val="345866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8</a:t>
            </a:fld>
            <a:endParaRPr lang="zh-CN" altLang="en-US"/>
          </a:p>
        </p:txBody>
      </p:sp>
    </p:spTree>
    <p:extLst>
      <p:ext uri="{BB962C8B-B14F-4D97-AF65-F5344CB8AC3E}">
        <p14:creationId xmlns:p14="http://schemas.microsoft.com/office/powerpoint/2010/main" val="205121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9</a:t>
            </a:fld>
            <a:endParaRPr lang="zh-CN" altLang="en-US"/>
          </a:p>
        </p:txBody>
      </p:sp>
    </p:spTree>
    <p:extLst>
      <p:ext uri="{BB962C8B-B14F-4D97-AF65-F5344CB8AC3E}">
        <p14:creationId xmlns:p14="http://schemas.microsoft.com/office/powerpoint/2010/main" val="187587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10</a:t>
            </a:fld>
            <a:endParaRPr lang="zh-CN" altLang="en-US"/>
          </a:p>
        </p:txBody>
      </p:sp>
    </p:spTree>
    <p:extLst>
      <p:ext uri="{BB962C8B-B14F-4D97-AF65-F5344CB8AC3E}">
        <p14:creationId xmlns:p14="http://schemas.microsoft.com/office/powerpoint/2010/main" val="320973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bwMode="auto">
          <a:xfrm>
            <a:off x="994728" y="3257550"/>
            <a:ext cx="795782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日期占位符 3"/>
          <p:cNvSpPr>
            <a:spLocks noGrp="1"/>
          </p:cNvSpPr>
          <p:nvPr>
            <p:ph type="dt" sz="quarter" idx="1"/>
          </p:nvPr>
        </p:nvSpPr>
        <p:spPr/>
        <p:txBody>
          <a:bodyPr/>
          <a:lstStyle/>
          <a:p>
            <a:pPr>
              <a:defRPr/>
            </a:pPr>
            <a:fld id="{0DBE3235-5E8A-48DC-81B9-46F8403589F6}" type="datetime1">
              <a:rPr lang="zh-CN" altLang="en-US" smtClean="0"/>
              <a:pPr>
                <a:defRPr/>
              </a:pPr>
              <a:t>2019/5/15</a:t>
            </a:fld>
            <a:endParaRPr lang="zh-CN" altLang="en-US"/>
          </a:p>
        </p:txBody>
      </p:sp>
      <p:sp>
        <p:nvSpPr>
          <p:cNvPr id="5" name="灯片编号占位符 4"/>
          <p:cNvSpPr>
            <a:spLocks noGrp="1"/>
          </p:cNvSpPr>
          <p:nvPr>
            <p:ph type="sldNum" sz="quarter" idx="5"/>
          </p:nvPr>
        </p:nvSpPr>
        <p:spPr/>
        <p:txBody>
          <a:bodyPr/>
          <a:lstStyle/>
          <a:p>
            <a:pPr>
              <a:defRPr/>
            </a:pPr>
            <a:fld id="{239E54B0-DF72-4E3D-864E-76DD79EC0FA9}" type="slidenum">
              <a:rPr lang="zh-CN" altLang="en-US" smtClean="0"/>
              <a:pPr>
                <a:defRPr/>
              </a:pPr>
              <a:t>11</a:t>
            </a:fld>
            <a:endParaRPr lang="zh-CN" altLang="en-US"/>
          </a:p>
        </p:txBody>
      </p:sp>
    </p:spTree>
    <p:extLst>
      <p:ext uri="{BB962C8B-B14F-4D97-AF65-F5344CB8AC3E}">
        <p14:creationId xmlns:p14="http://schemas.microsoft.com/office/powerpoint/2010/main" val="403940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29790"/>
            <a:ext cx="7772400" cy="1470660"/>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4EA5DA26-A3C7-4137-9E30-DDF9EA635172}" type="datetime1">
              <a:rPr lang="zh-CN" altLang="en-US"/>
              <a:pPr>
                <a:defRPr/>
              </a:pPr>
              <a:t>2019/5/15</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D501B9BA-7068-48E5-BA63-6D956A944482}"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243497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F114855-66F4-48E2-A0B5-66D4948CBC14}" type="datetime1">
              <a:rPr lang="zh-CN" altLang="en-US"/>
              <a:pPr>
                <a:defRPr/>
              </a:pPr>
              <a:t>2019/5/15</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2D4227AE-68C9-47CB-AF26-D9B8F1AC0E29}"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80924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320"/>
            <a:ext cx="2057400" cy="585216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320"/>
            <a:ext cx="6019800" cy="58521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141BC84-1C6B-4569-8CAF-F87E78FC71AD}" type="datetime1">
              <a:rPr lang="zh-CN" altLang="en-US"/>
              <a:pPr>
                <a:defRPr/>
              </a:pPr>
              <a:t>2019/5/15</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B00F1731-F3C5-40A7-95C7-40360FC9DDF1}"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95116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solidFill>
          <a:srgbClr val="FFFFC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8229600" cy="1143000"/>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177C6113-F486-48C2-AF5E-0A6EFF4E6CD0}" type="datetime1">
              <a:rPr lang="zh-CN" altLang="en-US"/>
              <a:pPr>
                <a:defRPr/>
              </a:pPr>
              <a:t>2019/5/15</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28E4ED4-E075-4158-89E0-B700C6AF4232}"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08966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6A25488-9238-461E-83C1-F7ADEAF56C4E}" type="datetime1">
              <a:rPr lang="zh-CN" altLang="en-US"/>
              <a:pPr>
                <a:defRPr/>
              </a:pPr>
              <a:t>2019/5/15</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6420DB9-6C74-4CD8-B14D-B06F91A708A5}"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240064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266"/>
            <a:ext cx="7772400" cy="136207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7030"/>
            <a:ext cx="7772400" cy="149923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A14F0C06-1C47-4CCA-8D43-CB778E415C32}" type="datetime1">
              <a:rPr lang="zh-CN" altLang="en-US"/>
              <a:pPr>
                <a:defRPr/>
              </a:pPr>
              <a:t>2019/5/15</a:t>
            </a:fld>
            <a:endParaRPr lang="zh-CN" altLang="en-US" sz="1800">
              <a:solidFill>
                <a:schemeClr val="tx1"/>
              </a:solidFill>
              <a:ea typeface="宋体"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BCE7D523-2DD0-4F8E-B012-B30E209FC29C}"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3101988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A34E78D-3562-4CD2-AB94-9F11D8548DA6}" type="datetime1">
              <a:rPr lang="zh-CN" altLang="en-US"/>
              <a:pPr>
                <a:defRPr/>
              </a:pPr>
              <a:t>2019/5/15</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E8ADF31A-40CE-4186-8ACF-8BB17925C3E3}"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52603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430"/>
            <a:ext cx="4040188" cy="6400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5511"/>
            <a:ext cx="4040188" cy="39509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430"/>
            <a:ext cx="4041775" cy="6400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5511"/>
            <a:ext cx="4041775" cy="39509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013D3F0D-8B1A-4271-968B-110376F50DB1}" type="datetime1">
              <a:rPr lang="zh-CN" altLang="en-US"/>
              <a:pPr>
                <a:defRPr/>
              </a:pPr>
              <a:t>2019/5/15</a:t>
            </a:fld>
            <a:endParaRPr lang="zh-CN" altLang="en-US" sz="1800">
              <a:solidFill>
                <a:schemeClr val="tx1"/>
              </a:solidFill>
              <a:ea typeface="宋体" pitchFamily="2" charset="-122"/>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E49BC988-91ED-440F-9677-58AFE6820CC1}"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81655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C929E318-0DA4-423E-BBD8-0BFAE435C2B1}" type="datetime1">
              <a:rPr lang="zh-CN" altLang="en-US"/>
              <a:pPr>
                <a:defRPr/>
              </a:pPr>
              <a:t>2019/5/15</a:t>
            </a:fld>
            <a:endParaRPr lang="zh-CN" altLang="en-US" sz="1800">
              <a:solidFill>
                <a:schemeClr val="tx1"/>
              </a:solidFill>
              <a:ea typeface="宋体"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B61F44B7-D2C0-4B25-86F2-98975BA3EE30}"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53841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BB09E0E-7B6A-4FF5-B55E-C5DF48003419}" type="datetime1">
              <a:rPr lang="zh-CN" altLang="en-US"/>
              <a:pPr>
                <a:defRPr/>
              </a:pPr>
              <a:t>2019/5/15</a:t>
            </a:fld>
            <a:endParaRPr lang="zh-CN" altLang="en-US" sz="1800">
              <a:solidFill>
                <a:schemeClr val="tx1"/>
              </a:solidFill>
              <a:ea typeface="宋体" pitchFamily="2" charset="-122"/>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C2759FF8-3043-4541-9FAE-A6E0B762E504}"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1147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2416"/>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2416"/>
            <a:ext cx="5111750" cy="58540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4466"/>
            <a:ext cx="3008313" cy="46920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C9DB2C3-7109-41B9-B374-6732694F33BC}" type="datetime1">
              <a:rPr lang="zh-CN" altLang="en-US"/>
              <a:pPr>
                <a:defRPr/>
              </a:pPr>
              <a:t>2019/5/15</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B05AEAE7-3FA9-415A-9D2D-0AE55AB23819}"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73509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769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5368291"/>
            <a:ext cx="5486400" cy="80391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3802025-5B0D-4117-A20C-D40D2F6E60F0}" type="datetime1">
              <a:rPr lang="zh-CN" altLang="en-US"/>
              <a:pPr>
                <a:defRPr/>
              </a:pPr>
              <a:t>2019/5/15</a:t>
            </a:fld>
            <a:endParaRPr lang="zh-CN" altLang="en-US" sz="1800">
              <a:solidFill>
                <a:schemeClr val="tx1"/>
              </a:solidFill>
              <a:ea typeface="宋体"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8017983-AE84-4493-990D-9CD806777CF2}" type="slidenum">
              <a:rPr lang="zh-CN" altLang="en-US"/>
              <a:pPr>
                <a:defRPr/>
              </a:pPr>
              <a:t>‹#›</a:t>
            </a:fld>
            <a:endParaRPr lang="zh-CN" altLang="en-US" sz="1800">
              <a:solidFill>
                <a:schemeClr val="tx1"/>
              </a:solidFill>
              <a:ea typeface="宋体" pitchFamily="2" charset="-122"/>
            </a:endParaRPr>
          </a:p>
        </p:txBody>
      </p:sp>
    </p:spTree>
    <p:extLst>
      <p:ext uri="{BB962C8B-B14F-4D97-AF65-F5344CB8AC3E}">
        <p14:creationId xmlns:p14="http://schemas.microsoft.com/office/powerpoint/2010/main" val="383460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accent2">
            <a:lumMod val="75000"/>
          </a:schemeClr>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pitchFamily="34" charset="0"/>
              </a:rPr>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itchFamily="34" charset="0"/>
              </a:rPr>
              <a:t>单击此处编辑母版文本样式</a:t>
            </a:r>
          </a:p>
          <a:p>
            <a:pPr lvl="1"/>
            <a:r>
              <a:rPr lang="zh-CN" altLang="zh-CN">
                <a:sym typeface="Calibri" pitchFamily="34" charset="0"/>
              </a:rPr>
              <a:t>第二级</a:t>
            </a:r>
          </a:p>
          <a:p>
            <a:pPr lvl="2"/>
            <a:r>
              <a:rPr lang="zh-CN" altLang="zh-CN">
                <a:sym typeface="Calibri" pitchFamily="34" charset="0"/>
              </a:rPr>
              <a:t>第三级</a:t>
            </a:r>
          </a:p>
          <a:p>
            <a:pPr lvl="3"/>
            <a:r>
              <a:rPr lang="zh-CN" altLang="zh-CN">
                <a:sym typeface="Calibri" pitchFamily="34" charset="0"/>
              </a:rPr>
              <a:t>第四级</a:t>
            </a:r>
          </a:p>
          <a:p>
            <a:pPr lvl="4"/>
            <a:r>
              <a:rPr lang="zh-CN" altLang="zh-CN">
                <a:sym typeface="Calibri" pitchFamily="34" charset="0"/>
              </a:rPr>
              <a:t>第五级</a:t>
            </a: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ea typeface="+mn-ea"/>
              </a:defRPr>
            </a:lvl1pPr>
          </a:lstStyle>
          <a:p>
            <a:pPr>
              <a:defRPr/>
            </a:pPr>
            <a:fld id="{C4AB26C8-419E-4DAE-9594-210B35D62DCD}" type="datetime1">
              <a:rPr lang="zh-CN" altLang="en-US"/>
              <a:pPr>
                <a:defRPr/>
              </a:pPr>
              <a:t>2019/5/15</a:t>
            </a:fld>
            <a:endParaRPr lang="zh-CN" altLang="en-US" sz="1800">
              <a:solidFill>
                <a:schemeClr val="tx1"/>
              </a:solidFill>
              <a:ea typeface="宋体" pitchFamily="2" charset="-122"/>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ea typeface="+mn-ea"/>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mn-ea"/>
              </a:defRPr>
            </a:lvl1pPr>
          </a:lstStyle>
          <a:p>
            <a:pPr>
              <a:defRPr/>
            </a:pPr>
            <a:fld id="{461BCDFA-F68C-404B-A761-51064130434F}" type="slidenum">
              <a:rPr lang="zh-CN" altLang="en-US"/>
              <a:pPr>
                <a:defRPr/>
              </a:pPr>
              <a:t>‹#›</a:t>
            </a:fld>
            <a:endParaRPr lang="zh-CN" altLang="en-US" sz="1800">
              <a:solidFill>
                <a:schemeClr val="tx1"/>
              </a:solidFill>
              <a:ea typeface="宋体" pitchFamily="2" charset="-122"/>
            </a:endParaRPr>
          </a:p>
        </p:txBody>
      </p:sp>
      <p:sp>
        <p:nvSpPr>
          <p:cNvPr id="1031" name="矩形 6"/>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pitchFamily="34" charset="0"/>
                <a:ea typeface="微软雅黑" pitchFamily="34" charset="-122"/>
              </a:defRPr>
            </a:lvl9pPr>
          </a:lstStyle>
          <a:p>
            <a:pPr algn="ctr" eaLnBrk="1" hangingPunct="1">
              <a:defRPr/>
            </a:pPr>
            <a:endParaRPr lang="zh-CN" altLang="zh-CN">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方正综艺简体"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方正综艺简体"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方正综艺简体"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方正综艺简体"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方正综艺简体"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方正综艺简体"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方正综艺简体"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方正综艺简体"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20.wmf"/><Relationship Id="rId18" Type="http://schemas.openxmlformats.org/officeDocument/2006/relationships/image" Target="../media/image260.png"/><Relationship Id="rId26" Type="http://schemas.openxmlformats.org/officeDocument/2006/relationships/image" Target="../media/image24.wmf"/><Relationship Id="rId3" Type="http://schemas.openxmlformats.org/officeDocument/2006/relationships/notesSlide" Target="../notesSlides/notesSlide8.xml"/><Relationship Id="rId21" Type="http://schemas.openxmlformats.org/officeDocument/2006/relationships/oleObject" Target="../embeddings/oleObject6.bin"/><Relationship Id="rId7" Type="http://schemas.microsoft.com/office/2007/relationships/hdphoto" Target="../media/hdphoto1.wdp"/><Relationship Id="rId12" Type="http://schemas.openxmlformats.org/officeDocument/2006/relationships/oleObject" Target="../embeddings/oleObject3.bin"/><Relationship Id="rId17" Type="http://schemas.openxmlformats.org/officeDocument/2006/relationships/image" Target="../media/image22.wmf"/><Relationship Id="rId25" Type="http://schemas.openxmlformats.org/officeDocument/2006/relationships/oleObject" Target="../embeddings/oleObject7.bin"/><Relationship Id="rId2" Type="http://schemas.openxmlformats.org/officeDocument/2006/relationships/slideLayout" Target="../slideLayouts/slideLayout12.xml"/><Relationship Id="rId16" Type="http://schemas.openxmlformats.org/officeDocument/2006/relationships/oleObject" Target="../embeddings/oleObject5.bin"/><Relationship Id="rId20" Type="http://schemas.openxmlformats.org/officeDocument/2006/relationships/image" Target="../media/image23.wmf"/><Relationship Id="rId29" Type="http://schemas.openxmlformats.org/officeDocument/2006/relationships/image" Target="../media/image29.png"/><Relationship Id="rId1" Type="http://schemas.openxmlformats.org/officeDocument/2006/relationships/vmlDrawing" Target="../drawings/vmlDrawing2.vml"/><Relationship Id="rId6" Type="http://schemas.openxmlformats.org/officeDocument/2006/relationships/image" Target="../media/image3.png"/><Relationship Id="rId11" Type="http://schemas.openxmlformats.org/officeDocument/2006/relationships/image" Target="../media/image19.wmf"/><Relationship Id="rId24" Type="http://schemas.openxmlformats.org/officeDocument/2006/relationships/image" Target="../media/image24.wmf"/><Relationship Id="rId5" Type="http://schemas.openxmlformats.org/officeDocument/2006/relationships/image" Target="../media/image2.JPG"/><Relationship Id="rId15" Type="http://schemas.openxmlformats.org/officeDocument/2006/relationships/image" Target="../media/image21.wmf"/><Relationship Id="rId23" Type="http://schemas.openxmlformats.org/officeDocument/2006/relationships/oleObject" Target="../embeddings/oleObject7.bin"/><Relationship Id="rId28" Type="http://schemas.openxmlformats.org/officeDocument/2006/relationships/image" Target="../media/image28.png"/><Relationship Id="rId10" Type="http://schemas.openxmlformats.org/officeDocument/2006/relationships/oleObject" Target="../embeddings/oleObject2.bin"/><Relationship Id="rId19" Type="http://schemas.openxmlformats.org/officeDocument/2006/relationships/oleObject" Target="../embeddings/oleObject6.bin"/><Relationship Id="rId4" Type="http://schemas.openxmlformats.org/officeDocument/2006/relationships/image" Target="../media/image25.png"/><Relationship Id="rId9" Type="http://schemas.openxmlformats.org/officeDocument/2006/relationships/image" Target="../media/image26.png"/><Relationship Id="rId14" Type="http://schemas.openxmlformats.org/officeDocument/2006/relationships/oleObject" Target="../embeddings/oleObject4.bin"/><Relationship Id="rId22" Type="http://schemas.openxmlformats.org/officeDocument/2006/relationships/image" Target="../media/image23.wmf"/><Relationship Id="rId27"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JP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image" Target="../media/image1.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2.JP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JPG"/><Relationship Id="rId11" Type="http://schemas.openxmlformats.org/officeDocument/2006/relationships/image" Target="../media/image42.jpeg"/><Relationship Id="rId5" Type="http://schemas.microsoft.com/office/2007/relationships/hdphoto" Target="../media/hdphoto1.wdp"/><Relationship Id="rId10"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40.png"/><Relationship Id="rId14"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eg"/><Relationship Id="rId3" Type="http://schemas.openxmlformats.org/officeDocument/2006/relationships/image" Target="../media/image2.JPG"/><Relationship Id="rId7" Type="http://schemas.openxmlformats.org/officeDocument/2006/relationships/image" Target="../media/image46.png"/><Relationship Id="rId12"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JPG"/><Relationship Id="rId11" Type="http://schemas.openxmlformats.org/officeDocument/2006/relationships/image" Target="../media/image50.jpe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 Id="rId14" Type="http://schemas.openxmlformats.org/officeDocument/2006/relationships/image" Target="../media/image53.jpeg"/></Relationships>
</file>

<file path=ppt/slides/_rels/slide1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2.JPG"/><Relationship Id="rId7"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emf"/><Relationship Id="rId3" Type="http://schemas.openxmlformats.org/officeDocument/2006/relationships/notesSlide" Target="../notesSlides/notesSlide15.xml"/><Relationship Id="rId7" Type="http://schemas.openxmlformats.org/officeDocument/2006/relationships/image" Target="../media/image1.JPG"/><Relationship Id="rId12" Type="http://schemas.openxmlformats.org/officeDocument/2006/relationships/image" Target="../media/image60.jpe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microsoft.com/office/2007/relationships/hdphoto" Target="../media/hdphoto1.wdp"/><Relationship Id="rId11" Type="http://schemas.openxmlformats.org/officeDocument/2006/relationships/image" Target="../media/image57.wmf"/><Relationship Id="rId5" Type="http://schemas.openxmlformats.org/officeDocument/2006/relationships/image" Target="../media/image3.png"/><Relationship Id="rId10" Type="http://schemas.openxmlformats.org/officeDocument/2006/relationships/oleObject" Target="../embeddings/oleObject8.bin"/><Relationship Id="rId4" Type="http://schemas.openxmlformats.org/officeDocument/2006/relationships/image" Target="../media/image2.JP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2.JP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JP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75.png"/><Relationship Id="rId4" Type="http://schemas.openxmlformats.org/officeDocument/2006/relationships/image" Target="../media/image3.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JPG"/><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JPG"/><Relationship Id="rId7"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84.png"/><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7.png"/><Relationship Id="rId5" Type="http://schemas.openxmlformats.org/officeDocument/2006/relationships/image" Target="../media/image2.JP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JP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image" Target="../media/image1.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JP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2.JPG"/><Relationship Id="rId7"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98.emf"/></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08.png"/><Relationship Id="rId3" Type="http://schemas.openxmlformats.org/officeDocument/2006/relationships/notesSlide" Target="../notesSlides/notesSlide34.xml"/><Relationship Id="rId7" Type="http://schemas.openxmlformats.org/officeDocument/2006/relationships/image" Target="../media/image1.JPG"/><Relationship Id="rId12" Type="http://schemas.openxmlformats.org/officeDocument/2006/relationships/image" Target="../media/image104.png"/><Relationship Id="rId17" Type="http://schemas.openxmlformats.org/officeDocument/2006/relationships/image" Target="../media/image99.wmf"/><Relationship Id="rId2" Type="http://schemas.openxmlformats.org/officeDocument/2006/relationships/slideLayout" Target="../slideLayouts/slideLayout12.xml"/><Relationship Id="rId16" Type="http://schemas.openxmlformats.org/officeDocument/2006/relationships/oleObject" Target="../embeddings/oleObject9.bin"/><Relationship Id="rId1" Type="http://schemas.openxmlformats.org/officeDocument/2006/relationships/vmlDrawing" Target="../drawings/vmlDrawing4.vml"/><Relationship Id="rId6" Type="http://schemas.microsoft.com/office/2007/relationships/hdphoto" Target="../media/hdphoto1.wdp"/><Relationship Id="rId11" Type="http://schemas.openxmlformats.org/officeDocument/2006/relationships/image" Target="../media/image103.png"/><Relationship Id="rId5" Type="http://schemas.openxmlformats.org/officeDocument/2006/relationships/image" Target="../media/image3.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2.JPG"/><Relationship Id="rId9" Type="http://schemas.openxmlformats.org/officeDocument/2006/relationships/image" Target="../media/image101.png"/><Relationship Id="rId14" Type="http://schemas.openxmlformats.org/officeDocument/2006/relationships/image" Target="../media/image106.png"/></Relationships>
</file>

<file path=ppt/slides/_rels/slide39.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2.JPG"/><Relationship Id="rId7"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11.e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2.JPG"/><Relationship Id="rId7" Type="http://schemas.openxmlformats.org/officeDocument/2006/relationships/image" Target="../media/image111.e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14.png"/><Relationship Id="rId4" Type="http://schemas.openxmlformats.org/officeDocument/2006/relationships/image" Target="../media/image3.png"/><Relationship Id="rId9" Type="http://schemas.openxmlformats.org/officeDocument/2006/relationships/image" Target="../media/image113.emf"/></Relationships>
</file>

<file path=ppt/slides/_rels/slide41.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2.JPG"/><Relationship Id="rId7" Type="http://schemas.openxmlformats.org/officeDocument/2006/relationships/image" Target="../media/image110.emf"/><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17.png"/><Relationship Id="rId4" Type="http://schemas.openxmlformats.org/officeDocument/2006/relationships/image" Target="../media/image3.png"/><Relationship Id="rId9" Type="http://schemas.openxmlformats.org/officeDocument/2006/relationships/image" Target="../media/image116.emf"/></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2.JP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21.png"/><Relationship Id="rId4" Type="http://schemas.openxmlformats.org/officeDocument/2006/relationships/image" Target="../media/image3.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JPG"/><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image" Target="../media/image1.JP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JPG"/><Relationship Id="rId7"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emf"/><Relationship Id="rId3" Type="http://schemas.openxmlformats.org/officeDocument/2006/relationships/image" Target="../media/image2.JPG"/><Relationship Id="rId7" Type="http://schemas.openxmlformats.org/officeDocument/2006/relationships/image" Target="../media/image130.emf"/><Relationship Id="rId12" Type="http://schemas.openxmlformats.org/officeDocument/2006/relationships/image" Target="../media/image135.emf"/><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JPG"/><Relationship Id="rId11" Type="http://schemas.openxmlformats.org/officeDocument/2006/relationships/image" Target="../media/image134.emf"/><Relationship Id="rId5" Type="http://schemas.microsoft.com/office/2007/relationships/hdphoto" Target="../media/hdphoto1.wdp"/><Relationship Id="rId10" Type="http://schemas.openxmlformats.org/officeDocument/2006/relationships/image" Target="../media/image133.emf"/><Relationship Id="rId4" Type="http://schemas.openxmlformats.org/officeDocument/2006/relationships/image" Target="../media/image3.png"/><Relationship Id="rId9" Type="http://schemas.openxmlformats.org/officeDocument/2006/relationships/image" Target="../media/image132.emf"/><Relationship Id="rId14" Type="http://schemas.openxmlformats.org/officeDocument/2006/relationships/image" Target="../media/image137.emf"/></Relationships>
</file>

<file path=ppt/slides/_rels/slide5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2.JPG"/><Relationship Id="rId7"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41.png"/><Relationship Id="rId4" Type="http://schemas.openxmlformats.org/officeDocument/2006/relationships/image" Target="../media/image3.png"/><Relationship Id="rId9" Type="http://schemas.openxmlformats.org/officeDocument/2006/relationships/image" Target="../media/image140.png"/></Relationships>
</file>

<file path=ppt/slides/_rels/slide5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JPG"/><Relationship Id="rId7"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44.png"/></Relationships>
</file>

<file path=ppt/slides/_rels/slide5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2.JPG"/><Relationship Id="rId7" Type="http://schemas.openxmlformats.org/officeDocument/2006/relationships/image" Target="../media/image145.emf"/><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2.JP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JPG"/><Relationship Id="rId11" Type="http://schemas.openxmlformats.org/officeDocument/2006/relationships/image" Target="../media/image151.png"/><Relationship Id="rId5" Type="http://schemas.microsoft.com/office/2007/relationships/hdphoto" Target="../media/hdphoto1.wdp"/><Relationship Id="rId10" Type="http://schemas.openxmlformats.org/officeDocument/2006/relationships/image" Target="../media/image150.png"/><Relationship Id="rId4" Type="http://schemas.openxmlformats.org/officeDocument/2006/relationships/image" Target="../media/image3.png"/><Relationship Id="rId9" Type="http://schemas.openxmlformats.org/officeDocument/2006/relationships/image" Target="../media/image149.png"/><Relationship Id="rId14" Type="http://schemas.openxmlformats.org/officeDocument/2006/relationships/image" Target="../media/image154.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2.JPG"/><Relationship Id="rId7"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59.png"/><Relationship Id="rId4" Type="http://schemas.openxmlformats.org/officeDocument/2006/relationships/image" Target="../media/image3.png"/><Relationship Id="rId9" Type="http://schemas.openxmlformats.org/officeDocument/2006/relationships/image" Target="../media/image158.png"/></Relationships>
</file>

<file path=ppt/slides/_rels/slide58.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2.JPG"/><Relationship Id="rId7" Type="http://schemas.openxmlformats.org/officeDocument/2006/relationships/image" Target="../media/image160.emf"/><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63.emf"/><Relationship Id="rId4" Type="http://schemas.openxmlformats.org/officeDocument/2006/relationships/image" Target="../media/image3.png"/><Relationship Id="rId9" Type="http://schemas.openxmlformats.org/officeDocument/2006/relationships/image" Target="../media/image162.emf"/></Relationships>
</file>

<file path=ppt/slides/_rels/slide59.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2.JPG"/><Relationship Id="rId7" Type="http://schemas.openxmlformats.org/officeDocument/2006/relationships/image" Target="../media/image164.emf"/><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67.emf"/><Relationship Id="rId4" Type="http://schemas.openxmlformats.org/officeDocument/2006/relationships/image" Target="../media/image3.png"/><Relationship Id="rId9" Type="http://schemas.openxmlformats.org/officeDocument/2006/relationships/image" Target="../media/image166.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image" Target="../media/image1.JP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image" Target="../media/image1.JP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6.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168.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7.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168.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8.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168.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9.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168.wmf"/></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1ppt.com/xiazai/" TargetMode="Externa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JP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JPG"/><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4"/>
          <p:cNvSpPr>
            <a:spLocks noChangeArrowheads="1"/>
          </p:cNvSpPr>
          <p:nvPr/>
        </p:nvSpPr>
        <p:spPr bwMode="auto">
          <a:xfrm>
            <a:off x="1295636" y="1628800"/>
            <a:ext cx="676814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r>
              <a:rPr lang="zh-CN" altLang="en-US" b="1" dirty="0">
                <a:latin typeface="Times New Roman" pitchFamily="18" charset="0"/>
                <a:cs typeface="Times New Roman" pitchFamily="18" charset="0"/>
              </a:rPr>
              <a:t>高强钢角焊缝的力学性能研究</a:t>
            </a:r>
          </a:p>
        </p:txBody>
      </p:sp>
      <p:sp>
        <p:nvSpPr>
          <p:cNvPr id="2054" name="直接连接符 7"/>
          <p:cNvSpPr>
            <a:spLocks noChangeShapeType="1"/>
          </p:cNvSpPr>
          <p:nvPr/>
        </p:nvSpPr>
        <p:spPr bwMode="auto">
          <a:xfrm>
            <a:off x="1367644" y="2757513"/>
            <a:ext cx="6696137" cy="0"/>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 name="直接连接符 10"/>
          <p:cNvSpPr>
            <a:spLocks noChangeShapeType="1"/>
          </p:cNvSpPr>
          <p:nvPr/>
        </p:nvSpPr>
        <p:spPr bwMode="auto">
          <a:xfrm>
            <a:off x="1367644" y="1893913"/>
            <a:ext cx="6696137" cy="0"/>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59D482AE-C415-4615-8F63-C28E4ACFADF3}" type="slidenum">
              <a:rPr lang="zh-CN" altLang="en-US" smtClean="0"/>
              <a:pPr>
                <a:defRPr/>
              </a:pPr>
              <a:t>1</a:t>
            </a:fld>
            <a:endParaRPr lang="zh-CN" altLang="en-US" sz="1800" dirty="0">
              <a:solidFill>
                <a:schemeClr val="tx1"/>
              </a:solidFill>
              <a:ea typeface="宋体" pitchFamily="2"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5" name="Text Box 6"/>
          <p:cNvSpPr txBox="1">
            <a:spLocks noChangeArrowheads="1"/>
          </p:cNvSpPr>
          <p:nvPr/>
        </p:nvSpPr>
        <p:spPr bwMode="auto">
          <a:xfrm>
            <a:off x="3203848" y="3212976"/>
            <a:ext cx="3047368" cy="22159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200000"/>
              </a:lnSpc>
            </a:pPr>
            <a:r>
              <a:rPr lang="zh-CN" altLang="en-US" sz="2000" dirty="0">
                <a:solidFill>
                  <a:srgbClr val="000000"/>
                </a:solidFill>
                <a:latin typeface="+mn-ea"/>
                <a:ea typeface="+mn-ea"/>
                <a:sym typeface="宋体" pitchFamily="2" charset="-122"/>
              </a:rPr>
              <a:t>学    生：赵 琛</a:t>
            </a:r>
            <a:endParaRPr lang="en-US" altLang="zh-CN" sz="2000" dirty="0">
              <a:solidFill>
                <a:srgbClr val="000000"/>
              </a:solidFill>
              <a:latin typeface="+mn-ea"/>
              <a:ea typeface="+mn-ea"/>
              <a:sym typeface="宋体" pitchFamily="2" charset="-122"/>
            </a:endParaRPr>
          </a:p>
          <a:p>
            <a:pPr>
              <a:lnSpc>
                <a:spcPct val="200000"/>
              </a:lnSpc>
            </a:pPr>
            <a:r>
              <a:rPr lang="zh-CN" altLang="en-US" sz="2000" dirty="0">
                <a:solidFill>
                  <a:srgbClr val="000000"/>
                </a:solidFill>
                <a:latin typeface="+mn-ea"/>
                <a:ea typeface="+mn-ea"/>
                <a:sym typeface="宋体" pitchFamily="2" charset="-122"/>
              </a:rPr>
              <a:t>学    号：</a:t>
            </a:r>
            <a:r>
              <a:rPr lang="en-US" altLang="zh-CN" sz="2000" dirty="0">
                <a:solidFill>
                  <a:srgbClr val="000000"/>
                </a:solidFill>
                <a:latin typeface="+mn-ea"/>
                <a:ea typeface="+mn-ea"/>
                <a:sym typeface="宋体" pitchFamily="2" charset="-122"/>
              </a:rPr>
              <a:t>1630643</a:t>
            </a:r>
            <a:endParaRPr lang="zh-CN" altLang="en-US" sz="2000" dirty="0">
              <a:solidFill>
                <a:srgbClr val="000000"/>
              </a:solidFill>
              <a:latin typeface="+mn-ea"/>
              <a:ea typeface="+mn-ea"/>
              <a:sym typeface="宋体" pitchFamily="2" charset="-122"/>
            </a:endParaRPr>
          </a:p>
          <a:p>
            <a:pPr>
              <a:lnSpc>
                <a:spcPct val="200000"/>
              </a:lnSpc>
            </a:pPr>
            <a:r>
              <a:rPr lang="zh-CN" altLang="en-US" sz="2000" dirty="0">
                <a:solidFill>
                  <a:srgbClr val="000000"/>
                </a:solidFill>
                <a:latin typeface="+mn-ea"/>
                <a:ea typeface="+mn-ea"/>
                <a:sym typeface="宋体" pitchFamily="2" charset="-122"/>
              </a:rPr>
              <a:t>导    师：孙飞飞    教授</a:t>
            </a:r>
          </a:p>
          <a:p>
            <a:endParaRPr lang="zh-CN" altLang="en-US" dirty="0">
              <a:solidFill>
                <a:srgbClr val="000000"/>
              </a:solidFill>
              <a:latin typeface="楷体_GB2312" pitchFamily="49" charset="-122"/>
              <a:ea typeface="楷体_GB2312" pitchFamily="49" charset="-122"/>
              <a:sym typeface="宋体" pitchFamily="2" charset="-122"/>
            </a:endParaRPr>
          </a:p>
        </p:txBody>
      </p:sp>
      <p:sp>
        <p:nvSpPr>
          <p:cNvPr id="17" name="Text Box 8"/>
          <p:cNvSpPr txBox="1">
            <a:spLocks noChangeArrowheads="1"/>
          </p:cNvSpPr>
          <p:nvPr/>
        </p:nvSpPr>
        <p:spPr bwMode="auto">
          <a:xfrm>
            <a:off x="107504" y="167927"/>
            <a:ext cx="38874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dirty="0">
                <a:solidFill>
                  <a:srgbClr val="000000"/>
                </a:solidFill>
                <a:latin typeface="+mn-ea"/>
                <a:ea typeface="+mn-ea"/>
                <a:sym typeface="宋体" pitchFamily="2" charset="-122"/>
              </a:rPr>
              <a:t>同济大学</a:t>
            </a:r>
            <a:r>
              <a:rPr lang="zh-CN" altLang="en-US" sz="2000" dirty="0">
                <a:solidFill>
                  <a:srgbClr val="000000"/>
                </a:solidFill>
                <a:latin typeface="Times New Roman" panose="02020603050405020304" pitchFamily="18" charset="0"/>
                <a:ea typeface="+mn-ea"/>
                <a:cs typeface="Times New Roman" panose="02020603050405020304" pitchFamily="18" charset="0"/>
                <a:sym typeface="宋体" pitchFamily="2" charset="-122"/>
              </a:rPr>
              <a:t>201</a:t>
            </a:r>
            <a:r>
              <a:rPr lang="en-US" altLang="zh-CN" sz="2000" dirty="0">
                <a:solidFill>
                  <a:srgbClr val="000000"/>
                </a:solidFill>
                <a:latin typeface="Times New Roman" panose="02020603050405020304" pitchFamily="18" charset="0"/>
                <a:ea typeface="+mn-ea"/>
                <a:cs typeface="Times New Roman" panose="02020603050405020304" pitchFamily="18" charset="0"/>
                <a:sym typeface="宋体" pitchFamily="2" charset="-122"/>
              </a:rPr>
              <a:t>6</a:t>
            </a:r>
            <a:r>
              <a:rPr lang="zh-CN" altLang="en-US" sz="2000" dirty="0">
                <a:solidFill>
                  <a:srgbClr val="000000"/>
                </a:solidFill>
                <a:latin typeface="+mn-ea"/>
                <a:ea typeface="+mn-ea"/>
                <a:sym typeface="宋体" pitchFamily="2" charset="-122"/>
              </a:rPr>
              <a:t>级硕士生毕业答辩</a:t>
            </a:r>
          </a:p>
        </p:txBody>
      </p:sp>
      <p:grpSp>
        <p:nvGrpSpPr>
          <p:cNvPr id="2" name="组合 1">
            <a:extLst>
              <a:ext uri="{FF2B5EF4-FFF2-40B4-BE49-F238E27FC236}">
                <a16:creationId xmlns:a16="http://schemas.microsoft.com/office/drawing/2014/main" id="{5C66D64C-DAE5-4A46-8C5D-58BAADB4E6AE}"/>
              </a:ext>
            </a:extLst>
          </p:cNvPr>
          <p:cNvGrpSpPr/>
          <p:nvPr/>
        </p:nvGrpSpPr>
        <p:grpSpPr>
          <a:xfrm>
            <a:off x="0" y="6328164"/>
            <a:ext cx="9144000" cy="529836"/>
            <a:chOff x="0" y="6328164"/>
            <a:chExt cx="9144000" cy="529836"/>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6" name="Picture 2">
              <a:extLst>
                <a:ext uri="{FF2B5EF4-FFF2-40B4-BE49-F238E27FC236}">
                  <a16:creationId xmlns:a16="http://schemas.microsoft.com/office/drawing/2014/main" id="{5E6EC8A4-3855-4E24-9AE2-1803C0AABC0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a:extLst>
                <a:ext uri="{FF2B5EF4-FFF2-40B4-BE49-F238E27FC236}">
                  <a16:creationId xmlns:a16="http://schemas.microsoft.com/office/drawing/2014/main" id="{649EF484-BCE5-4723-AC66-09389C080EA8}"/>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1A5E5AB2-FF0E-4ABE-8E10-1584916B2C21}"/>
              </a:ext>
            </a:extLst>
          </p:cNvPr>
          <p:cNvPicPr>
            <a:picLocks noChangeAspect="1"/>
          </p:cNvPicPr>
          <p:nvPr/>
        </p:nvPicPr>
        <p:blipFill rotWithShape="1">
          <a:blip r:embed="rId4">
            <a:extLst>
              <a:ext uri="{28A0092B-C50C-407E-A947-70E740481C1C}">
                <a14:useLocalDpi xmlns:a14="http://schemas.microsoft.com/office/drawing/2010/main" val="0"/>
              </a:ext>
            </a:extLst>
          </a:blip>
          <a:srcRect t="37330"/>
          <a:stretch/>
        </p:blipFill>
        <p:spPr>
          <a:xfrm>
            <a:off x="3489111" y="2405253"/>
            <a:ext cx="2707234" cy="606980"/>
          </a:xfrm>
          <a:prstGeom prst="rect">
            <a:avLst/>
          </a:prstGeom>
        </p:spPr>
      </p:pic>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33" name="TextBox 1">
            <a:extLst>
              <a:ext uri="{FF2B5EF4-FFF2-40B4-BE49-F238E27FC236}">
                <a16:creationId xmlns:a16="http://schemas.microsoft.com/office/drawing/2014/main" id="{B32F40B9-F36C-46BE-9B92-613B58B3C988}"/>
              </a:ext>
            </a:extLst>
          </p:cNvPr>
          <p:cNvSpPr txBox="1"/>
          <p:nvPr/>
        </p:nvSpPr>
        <p:spPr>
          <a:xfrm>
            <a:off x="2755401" y="5924002"/>
            <a:ext cx="3357111"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母材和焊材本构模型的相关系数</a:t>
            </a:r>
          </a:p>
        </p:txBody>
      </p:sp>
      <p:pic>
        <p:nvPicPr>
          <p:cNvPr id="17" name="图片 16">
            <a:extLst>
              <a:ext uri="{FF2B5EF4-FFF2-40B4-BE49-F238E27FC236}">
                <a16:creationId xmlns:a16="http://schemas.microsoft.com/office/drawing/2014/main" id="{2A74B054-35CE-4ABB-BB78-C451E88E8177}"/>
              </a:ext>
            </a:extLst>
          </p:cNvPr>
          <p:cNvPicPr>
            <a:picLocks noChangeAspect="1"/>
          </p:cNvPicPr>
          <p:nvPr/>
        </p:nvPicPr>
        <p:blipFill rotWithShape="1">
          <a:blip r:embed="rId9">
            <a:extLst>
              <a:ext uri="{28A0092B-C50C-407E-A947-70E740481C1C}">
                <a14:useLocalDpi xmlns:a14="http://schemas.microsoft.com/office/drawing/2010/main" val="0"/>
              </a:ext>
            </a:extLst>
          </a:blip>
          <a:srcRect t="5722" r="4091" b="14789"/>
          <a:stretch/>
        </p:blipFill>
        <p:spPr>
          <a:xfrm>
            <a:off x="2579486" y="5160319"/>
            <a:ext cx="3362281" cy="787524"/>
          </a:xfrm>
          <a:prstGeom prst="rect">
            <a:avLst/>
          </a:prstGeom>
        </p:spPr>
      </p:pic>
      <p:grpSp>
        <p:nvGrpSpPr>
          <p:cNvPr id="3" name="组合 2">
            <a:extLst>
              <a:ext uri="{FF2B5EF4-FFF2-40B4-BE49-F238E27FC236}">
                <a16:creationId xmlns:a16="http://schemas.microsoft.com/office/drawing/2014/main" id="{6FCF2454-DA9B-4826-8DCF-BAE3FC07D34D}"/>
              </a:ext>
            </a:extLst>
          </p:cNvPr>
          <p:cNvGrpSpPr/>
          <p:nvPr/>
        </p:nvGrpSpPr>
        <p:grpSpPr>
          <a:xfrm>
            <a:off x="14564" y="951431"/>
            <a:ext cx="10154807" cy="1526187"/>
            <a:chOff x="-19621" y="2637895"/>
            <a:chExt cx="10154807" cy="1526187"/>
          </a:xfrm>
        </p:grpSpPr>
        <p:grpSp>
          <p:nvGrpSpPr>
            <p:cNvPr id="2" name="组合 1">
              <a:extLst>
                <a:ext uri="{FF2B5EF4-FFF2-40B4-BE49-F238E27FC236}">
                  <a16:creationId xmlns:a16="http://schemas.microsoft.com/office/drawing/2014/main" id="{21F76B3E-07A9-4CE9-894A-EDED51EA7005}"/>
                </a:ext>
              </a:extLst>
            </p:cNvPr>
            <p:cNvGrpSpPr/>
            <p:nvPr/>
          </p:nvGrpSpPr>
          <p:grpSpPr>
            <a:xfrm>
              <a:off x="21267" y="3350828"/>
              <a:ext cx="8496978" cy="437113"/>
              <a:chOff x="64604" y="1625760"/>
              <a:chExt cx="8496978" cy="437113"/>
            </a:xfrm>
          </p:grpSpPr>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5279280" y="1625760"/>
                <a:ext cx="84780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，其中</a:t>
                </a:r>
              </a:p>
            </p:txBody>
          </p:sp>
          <p:graphicFrame>
            <p:nvGraphicFramePr>
              <p:cNvPr id="5" name="对象 4">
                <a:extLst>
                  <a:ext uri="{FF2B5EF4-FFF2-40B4-BE49-F238E27FC236}">
                    <a16:creationId xmlns:a16="http://schemas.microsoft.com/office/drawing/2014/main" id="{AA6713C0-0689-47C0-BD49-481EA6361207}"/>
                  </a:ext>
                </a:extLst>
              </p:cNvPr>
              <p:cNvGraphicFramePr>
                <a:graphicFrameLocks noChangeAspect="1"/>
              </p:cNvGraphicFramePr>
              <p:nvPr>
                <p:extLst>
                  <p:ext uri="{D42A27DB-BD31-4B8C-83A1-F6EECF244321}">
                    <p14:modId xmlns:p14="http://schemas.microsoft.com/office/powerpoint/2010/main" val="1956282386"/>
                  </p:ext>
                </p:extLst>
              </p:nvPr>
            </p:nvGraphicFramePr>
            <p:xfrm>
              <a:off x="6044131" y="1690945"/>
              <a:ext cx="1146175" cy="327025"/>
            </p:xfrm>
            <a:graphic>
              <a:graphicData uri="http://schemas.openxmlformats.org/presentationml/2006/ole">
                <mc:AlternateContent xmlns:mc="http://schemas.openxmlformats.org/markup-compatibility/2006">
                  <mc:Choice xmlns:v="urn:schemas-microsoft-com:vml" Requires="v">
                    <p:oleObj spid="_x0000_s257520" name="Equation" r:id="rId10" imgW="774360" imgH="228600" progId="Equation.DSMT4">
                      <p:embed/>
                    </p:oleObj>
                  </mc:Choice>
                  <mc:Fallback>
                    <p:oleObj name="Equation" r:id="rId10" imgW="774360" imgH="228600" progId="Equation.DSMT4">
                      <p:embed/>
                      <p:pic>
                        <p:nvPicPr>
                          <p:cNvPr id="0" name="Object 3"/>
                          <p:cNvPicPr>
                            <a:picLocks noChangeAspect="1" noChangeArrowheads="1"/>
                          </p:cNvPicPr>
                          <p:nvPr/>
                        </p:nvPicPr>
                        <p:blipFill>
                          <a:blip r:embed="rId11"/>
                          <a:srcRect/>
                          <a:stretch>
                            <a:fillRect/>
                          </a:stretch>
                        </p:blipFill>
                        <p:spPr bwMode="auto">
                          <a:xfrm>
                            <a:off x="6044131" y="1690945"/>
                            <a:ext cx="1146175" cy="32702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A8109AA9-34B1-417D-A387-A64FCD8B6833}"/>
                  </a:ext>
                </a:extLst>
              </p:cNvPr>
              <p:cNvGraphicFramePr>
                <a:graphicFrameLocks noChangeAspect="1"/>
              </p:cNvGraphicFramePr>
              <p:nvPr>
                <p:extLst>
                  <p:ext uri="{D42A27DB-BD31-4B8C-83A1-F6EECF244321}">
                    <p14:modId xmlns:p14="http://schemas.microsoft.com/office/powerpoint/2010/main" val="466464355"/>
                  </p:ext>
                </p:extLst>
              </p:nvPr>
            </p:nvGraphicFramePr>
            <p:xfrm>
              <a:off x="7348732" y="1687418"/>
              <a:ext cx="1212850" cy="320675"/>
            </p:xfrm>
            <a:graphic>
              <a:graphicData uri="http://schemas.openxmlformats.org/presentationml/2006/ole">
                <mc:AlternateContent xmlns:mc="http://schemas.openxmlformats.org/markup-compatibility/2006">
                  <mc:Choice xmlns:v="urn:schemas-microsoft-com:vml" Requires="v">
                    <p:oleObj spid="_x0000_s257521" name="Equation" r:id="rId12" imgW="825480" imgH="228600" progId="Equation.DSMT4">
                      <p:embed/>
                    </p:oleObj>
                  </mc:Choice>
                  <mc:Fallback>
                    <p:oleObj name="Equation" r:id="rId12" imgW="825480" imgH="228600" progId="Equation.DSMT4">
                      <p:embed/>
                      <p:pic>
                        <p:nvPicPr>
                          <p:cNvPr id="0" name="Object 5"/>
                          <p:cNvPicPr>
                            <a:picLocks noChangeAspect="1" noChangeArrowheads="1"/>
                          </p:cNvPicPr>
                          <p:nvPr/>
                        </p:nvPicPr>
                        <p:blipFill>
                          <a:blip r:embed="rId13"/>
                          <a:srcRect/>
                          <a:stretch>
                            <a:fillRect/>
                          </a:stretch>
                        </p:blipFill>
                        <p:spPr bwMode="auto">
                          <a:xfrm>
                            <a:off x="7348732" y="1687418"/>
                            <a:ext cx="1212850" cy="320675"/>
                          </a:xfrm>
                          <a:prstGeom prst="rect">
                            <a:avLst/>
                          </a:prstGeom>
                          <a:noFill/>
                          <a:extLst/>
                        </p:spPr>
                      </p:pic>
                    </p:oleObj>
                  </mc:Fallback>
                </mc:AlternateContent>
              </a:graphicData>
            </a:graphic>
          </p:graphicFrame>
          <p:graphicFrame>
            <p:nvGraphicFramePr>
              <p:cNvPr id="13" name="对象 12">
                <a:extLst>
                  <a:ext uri="{FF2B5EF4-FFF2-40B4-BE49-F238E27FC236}">
                    <a16:creationId xmlns:a16="http://schemas.microsoft.com/office/drawing/2014/main" id="{0D80CEE0-B37C-495B-8F35-2DD8916C65A9}"/>
                  </a:ext>
                </a:extLst>
              </p:cNvPr>
              <p:cNvGraphicFramePr>
                <a:graphicFrameLocks noChangeAspect="1"/>
              </p:cNvGraphicFramePr>
              <p:nvPr>
                <p:extLst>
                  <p:ext uri="{D42A27DB-BD31-4B8C-83A1-F6EECF244321}">
                    <p14:modId xmlns:p14="http://schemas.microsoft.com/office/powerpoint/2010/main" val="2985696780"/>
                  </p:ext>
                </p:extLst>
              </p:nvPr>
            </p:nvGraphicFramePr>
            <p:xfrm>
              <a:off x="2164589" y="1703784"/>
              <a:ext cx="1477158" cy="354518"/>
            </p:xfrm>
            <a:graphic>
              <a:graphicData uri="http://schemas.openxmlformats.org/presentationml/2006/ole">
                <mc:AlternateContent xmlns:mc="http://schemas.openxmlformats.org/markup-compatibility/2006">
                  <mc:Choice xmlns:v="urn:schemas-microsoft-com:vml" Requires="v">
                    <p:oleObj spid="_x0000_s257522" name="Equation" r:id="rId14" imgW="927100" imgH="228600" progId="Equation.DSMT4">
                      <p:embed/>
                    </p:oleObj>
                  </mc:Choice>
                  <mc:Fallback>
                    <p:oleObj name="Equation" r:id="rId14" imgW="927100" imgH="22860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4589" y="1703784"/>
                            <a:ext cx="1477158" cy="354518"/>
                          </a:xfrm>
                          <a:prstGeom prst="rect">
                            <a:avLst/>
                          </a:prstGeom>
                          <a:noFill/>
                          <a:extLst/>
                        </p:spPr>
                      </p:pic>
                    </p:oleObj>
                  </mc:Fallback>
                </mc:AlternateContent>
              </a:graphicData>
            </a:graphic>
          </p:graphicFrame>
          <p:graphicFrame>
            <p:nvGraphicFramePr>
              <p:cNvPr id="15" name="对象 14">
                <a:extLst>
                  <a:ext uri="{FF2B5EF4-FFF2-40B4-BE49-F238E27FC236}">
                    <a16:creationId xmlns:a16="http://schemas.microsoft.com/office/drawing/2014/main" id="{EBDD23D1-E70C-46A7-B472-DA9FC934D029}"/>
                  </a:ext>
                </a:extLst>
              </p:cNvPr>
              <p:cNvGraphicFramePr>
                <a:graphicFrameLocks noChangeAspect="1"/>
              </p:cNvGraphicFramePr>
              <p:nvPr>
                <p:extLst>
                  <p:ext uri="{D42A27DB-BD31-4B8C-83A1-F6EECF244321}">
                    <p14:modId xmlns:p14="http://schemas.microsoft.com/office/powerpoint/2010/main" val="1277057054"/>
                  </p:ext>
                </p:extLst>
              </p:nvPr>
            </p:nvGraphicFramePr>
            <p:xfrm>
              <a:off x="3690880" y="1700334"/>
              <a:ext cx="1712399" cy="334127"/>
            </p:xfrm>
            <a:graphic>
              <a:graphicData uri="http://schemas.openxmlformats.org/presentationml/2006/ole">
                <mc:AlternateContent xmlns:mc="http://schemas.openxmlformats.org/markup-compatibility/2006">
                  <mc:Choice xmlns:v="urn:schemas-microsoft-com:vml" Requires="v">
                    <p:oleObj spid="_x0000_s257523" name="Equation" r:id="rId16" imgW="1181100" imgH="228600" progId="Equation.DSMT4">
                      <p:embed/>
                    </p:oleObj>
                  </mc:Choice>
                  <mc:Fallback>
                    <p:oleObj name="Equation" r:id="rId16" imgW="1181100" imgH="228600" progId="Equation.DSMT4">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0880" y="1700334"/>
                            <a:ext cx="1712399" cy="334127"/>
                          </a:xfrm>
                          <a:prstGeom prst="rect">
                            <a:avLst/>
                          </a:prstGeom>
                          <a:noFill/>
                          <a:extLst/>
                        </p:spPr>
                      </p:pic>
                    </p:oleObj>
                  </mc:Fallback>
                </mc:AlternateContent>
              </a:graphicData>
            </a:graphic>
          </p:graphicFrame>
          <p:sp>
            <p:nvSpPr>
              <p:cNvPr id="21" name="矩形 1">
                <a:extLst>
                  <a:ext uri="{FF2B5EF4-FFF2-40B4-BE49-F238E27FC236}">
                    <a16:creationId xmlns:a16="http://schemas.microsoft.com/office/drawing/2014/main" id="{507AF28F-1F5A-44C3-BB81-162788E6B502}"/>
                  </a:ext>
                </a:extLst>
              </p:cNvPr>
              <p:cNvSpPr>
                <a:spLocks noChangeArrowheads="1"/>
              </p:cNvSpPr>
              <p:nvPr/>
            </p:nvSpPr>
            <p:spPr bwMode="auto">
              <a:xfrm>
                <a:off x="64604" y="1644682"/>
                <a:ext cx="205085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颈缩前真实应力应变：</a:t>
                </a:r>
              </a:p>
            </p:txBody>
          </p:sp>
        </p:grpSp>
        <p:sp>
          <p:nvSpPr>
            <p:cNvPr id="22" name="矩形 1">
              <a:extLst>
                <a:ext uri="{FF2B5EF4-FFF2-40B4-BE49-F238E27FC236}">
                  <a16:creationId xmlns:a16="http://schemas.microsoft.com/office/drawing/2014/main" id="{8E35A0DB-24E4-4964-A5D9-44E8462141DE}"/>
                </a:ext>
              </a:extLst>
            </p:cNvPr>
            <p:cNvSpPr>
              <a:spLocks noChangeArrowheads="1"/>
            </p:cNvSpPr>
            <p:nvPr/>
          </p:nvSpPr>
          <p:spPr bwMode="auto">
            <a:xfrm>
              <a:off x="-19621" y="2637895"/>
              <a:ext cx="10154807"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本构关系曲线校准的一般步骤如下：</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）首先进行材性试验得到名义应力应变曲线和荷载位移曲线，利用得到颈缩前的真实应力应变曲线</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Ramberg-Osgood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模型，改善的幂指数形式的本构关系曲线为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6" name="图片 5">
            <a:extLst>
              <a:ext uri="{FF2B5EF4-FFF2-40B4-BE49-F238E27FC236}">
                <a16:creationId xmlns:a16="http://schemas.microsoft.com/office/drawing/2014/main" id="{F3894EEE-9876-44D8-924C-9530F97E0DDC}"/>
              </a:ext>
            </a:extLst>
          </p:cNvPr>
          <p:cNvPicPr>
            <a:picLocks noChangeAspect="1"/>
          </p:cNvPicPr>
          <p:nvPr/>
        </p:nvPicPr>
        <p:blipFill rotWithShape="1">
          <a:blip r:embed="rId4">
            <a:extLst>
              <a:ext uri="{28A0092B-C50C-407E-A947-70E740481C1C}">
                <a14:useLocalDpi xmlns:a14="http://schemas.microsoft.com/office/drawing/2010/main" val="0"/>
              </a:ext>
            </a:extLst>
          </a:blip>
          <a:srcRect r="5301" b="63241"/>
          <a:stretch/>
        </p:blipFill>
        <p:spPr>
          <a:xfrm>
            <a:off x="395536" y="2509253"/>
            <a:ext cx="2563726" cy="356019"/>
          </a:xfrm>
          <a:prstGeom prst="rect">
            <a:avLst/>
          </a:prstGeom>
        </p:spPr>
      </p:pic>
      <p:sp>
        <p:nvSpPr>
          <p:cNvPr id="20" name="Rectangle 33">
            <a:extLst>
              <a:ext uri="{FF2B5EF4-FFF2-40B4-BE49-F238E27FC236}">
                <a16:creationId xmlns:a16="http://schemas.microsoft.com/office/drawing/2014/main" id="{D5CB42DA-7745-4167-8D7D-DABC0D817E9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8" name="组合 27">
            <a:extLst>
              <a:ext uri="{FF2B5EF4-FFF2-40B4-BE49-F238E27FC236}">
                <a16:creationId xmlns:a16="http://schemas.microsoft.com/office/drawing/2014/main" id="{206A41C4-0F74-4158-836B-4B01E5B375FB}"/>
              </a:ext>
            </a:extLst>
          </p:cNvPr>
          <p:cNvGrpSpPr/>
          <p:nvPr/>
        </p:nvGrpSpPr>
        <p:grpSpPr>
          <a:xfrm>
            <a:off x="2709605" y="7569460"/>
            <a:ext cx="5221836" cy="2521203"/>
            <a:chOff x="4714098" y="6065211"/>
            <a:chExt cx="5221836" cy="2521203"/>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C338B18-03D1-4437-AE46-964BB4D86235}"/>
                    </a:ext>
                  </a:extLst>
                </p:cNvPr>
                <p:cNvSpPr txBox="1"/>
                <p:nvPr/>
              </p:nvSpPr>
              <p:spPr>
                <a:xfrm>
                  <a:off x="4714098" y="6065211"/>
                  <a:ext cx="5221836" cy="2521203"/>
                </a:xfrm>
                <a:prstGeom prst="rect">
                  <a:avLst/>
                </a:prstGeom>
                <a:noFill/>
              </p:spPr>
              <p:txBody>
                <a:bodyPr wrap="square" rtlCol="0">
                  <a:spAutoFit/>
                </a:bodyPr>
                <a:lstStyle/>
                <a:p>
                  <a:r>
                    <a:rPr lang="zh-CN" altLang="zh-CN" sz="1600" dirty="0">
                      <a:latin typeface="+mn-ea"/>
                      <a:cs typeface="Times New Roman" panose="02020603050405020304" pitchFamily="18" charset="0"/>
                    </a:rPr>
                    <a:t>式中：</a:t>
                  </a:r>
                  <a:r>
                    <a:rPr lang="en-US" altLang="zh-CN" sz="1600" dirty="0">
                      <a:latin typeface="+mn-ea"/>
                      <a:cs typeface="Times New Roman" panose="02020603050405020304" pitchFamily="18" charset="0"/>
                    </a:rPr>
                    <a:t>   </a:t>
                  </a:r>
                  <a14:m>
                    <m:oMath xmlns:m="http://schemas.openxmlformats.org/officeDocument/2006/math">
                      <m:r>
                        <a:rPr lang="en-US" altLang="zh-CN" sz="1600" b="0" i="0" smtClean="0">
                          <a:latin typeface="Cambria Math" panose="02040503050406030204" pitchFamily="18" charset="0"/>
                          <a:cs typeface="Times New Roman" panose="02020603050405020304" pitchFamily="18" charset="0"/>
                        </a:rPr>
                        <m:t>   </m:t>
                      </m:r>
                      <m:r>
                        <a:rPr lang="en-US" altLang="zh-CN" sz="1600" i="1">
                          <a:latin typeface="Cambria Math" panose="02040503050406030204" pitchFamily="18" charset="0"/>
                          <a:cs typeface="Times New Roman" panose="02020603050405020304" pitchFamily="18" charset="0"/>
                        </a:rPr>
                        <m:t>—</m:t>
                      </m:r>
                      <m:r>
                        <m:rPr>
                          <m:nor/>
                        </m:rP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m:t>屈服平台结束时对应的塑性应变</m:t>
                      </m:r>
                      <m:r>
                        <m:rPr>
                          <m:nor/>
                        </m:rPr>
                        <a:rPr lang="zh-CN" altLang="en-US" sz="1600" dirty="0">
                          <a:latin typeface="+mn-ea"/>
                          <a:cs typeface="Times New Roman" panose="02020603050405020304" pitchFamily="18" charset="0"/>
                        </a:rPr>
                        <m:t>；</m:t>
                      </m:r>
                    </m:oMath>
                  </a14:m>
                  <a:endParaRPr lang="zh-CN" altLang="en-US" sz="1600" dirty="0">
                    <a:latin typeface="+mn-ea"/>
                  </a:endParaRPr>
                </a:p>
                <a:p>
                  <a:pPr>
                    <a:spcBef>
                      <a:spcPts val="500"/>
                    </a:spcBef>
                    <a:spcAft>
                      <a:spcPts val="500"/>
                    </a:spcAft>
                  </a:pPr>
                  <a:r>
                    <a:rPr lang="en-US" altLang="zh-CN" sz="1600" b="0" dirty="0">
                      <a:latin typeface="+mn-ea"/>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oMath>
                  </a14:m>
                  <a: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a:t>屈服平台结束时对应的真实应力</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pPr>
                    <a:spcBef>
                      <a:spcPts val="500"/>
                    </a:spcBef>
                    <a:spcAft>
                      <a:spcPts val="500"/>
                    </a:spcAft>
                  </a:pPr>
                  <a:r>
                    <a:rPr lang="en-US" altLang="zh-CN" sz="1600" dirty="0">
                      <a:solidFill>
                        <a:schemeClr val="tx1">
                          <a:lumMod val="85000"/>
                          <a:lumOff val="15000"/>
                        </a:schemeClr>
                      </a:solidFill>
                      <a:latin typeface="微软雅黑" panose="020B0503020204020204" pitchFamily="34" charset="-122"/>
                      <a:cs typeface="Times New Roman" panose="02020603050405020304" pitchFamily="18" charset="0"/>
                    </a:rPr>
                    <a:t>σ</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oMath>
                  </a14:m>
                  <a: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a:t>真实应力</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pPr>
                    <a:spcBef>
                      <a:spcPts val="500"/>
                    </a:spcBef>
                    <a:spcAft>
                      <a:spcPts val="500"/>
                    </a:spcAft>
                  </a:pPr>
                  <a:r>
                    <a:rPr lang="en-US" altLang="zh-CN" sz="1600" dirty="0">
                      <a:solidFill>
                        <a:schemeClr val="tx1">
                          <a:lumMod val="85000"/>
                          <a:lumOff val="15000"/>
                        </a:schemeClr>
                      </a:solidFill>
                      <a:latin typeface="微软雅黑" panose="020B0503020204020204" pitchFamily="34" charset="-122"/>
                      <a:cs typeface="Times New Roman" panose="02020603050405020304" pitchFamily="18" charset="0"/>
                    </a:rPr>
                    <a:t>εp</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oMath>
                  </a14:m>
                  <a: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a:t>塑性应变</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pPr>
                    <a:spcBef>
                      <a:spcPts val="500"/>
                    </a:spcBef>
                    <a:spcAft>
                      <a:spcPts val="500"/>
                    </a:spcAft>
                  </a:pPr>
                  <a:r>
                    <a:rPr lang="en-US" altLang="zh-CN" sz="1600" dirty="0">
                      <a:solidFill>
                        <a:schemeClr val="tx1">
                          <a:lumMod val="85000"/>
                          <a:lumOff val="15000"/>
                        </a:schemeClr>
                      </a:solidFill>
                      <a:latin typeface="微软雅黑" panose="020B0503020204020204" pitchFamily="34" charset="-122"/>
                      <a:cs typeface="Times New Roman" panose="02020603050405020304" pitchFamily="18" charset="0"/>
                    </a:rPr>
                    <a:t>σy</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oMath>
                  </a14:m>
                  <a: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a:t>屈服应力</a:t>
                  </a:r>
                  <a:r>
                    <a:rPr lang="zh-CN" altLang="en-US" sz="1600" dirty="0">
                      <a:latin typeface="+mn-ea"/>
                      <a:cs typeface="Times New Roman" panose="02020603050405020304" pitchFamily="18" charset="0"/>
                    </a:rPr>
                    <a:t>；</a:t>
                  </a:r>
                  <a:endParaRPr lang="en-US" altLang="zh-CN" sz="1600" dirty="0">
                    <a:latin typeface="+mn-ea"/>
                    <a:cs typeface="Times New Roman" panose="02020603050405020304" pitchFamily="18" charset="0"/>
                  </a:endParaRPr>
                </a:p>
                <a:p>
                  <a:pPr>
                    <a:spcBef>
                      <a:spcPts val="500"/>
                    </a:spcBef>
                    <a:spcAft>
                      <a:spcPts val="500"/>
                    </a:spcAft>
                  </a:pP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               </m:t>
                      </m:r>
                    </m:oMath>
                  </a14:m>
                  <a:r>
                    <a:rPr lang="en-US" altLang="zh-CN" sz="1600" dirty="0">
                      <a:latin typeface="+mn-ea"/>
                      <a:cs typeface="Times New Roman" panose="02020603050405020304" pitchFamily="18" charset="0"/>
                    </a:rPr>
                    <a:t> K —</a:t>
                  </a:r>
                  <a:r>
                    <a:rPr lang="zh-CN" altLang="en-US" sz="1600" dirty="0">
                      <a:latin typeface="+mn-ea"/>
                      <a:cs typeface="Times New Roman" panose="02020603050405020304" pitchFamily="18" charset="0"/>
                    </a:rPr>
                    <a:t>常数；</a:t>
                  </a:r>
                  <a:endParaRPr lang="en-US" altLang="zh-CN" sz="1600" dirty="0">
                    <a:latin typeface="+mn-ea"/>
                    <a:cs typeface="Times New Roman" panose="02020603050405020304" pitchFamily="18" charset="0"/>
                  </a:endParaRPr>
                </a:p>
                <a:p>
                  <a:pPr>
                    <a:spcBef>
                      <a:spcPts val="500"/>
                    </a:spcBef>
                    <a:spcAft>
                      <a:spcPts val="500"/>
                    </a:spcAft>
                  </a:pPr>
                  <a:r>
                    <a:rPr lang="en-US" altLang="zh-CN" sz="1600" dirty="0">
                      <a:cs typeface="Times New Roman" panose="02020603050405020304" pitchFamily="18" charset="0"/>
                    </a:rPr>
                    <a:t>n</a:t>
                  </a:r>
                  <a:r>
                    <a:rPr lang="en-US" altLang="zh-CN" sz="1600" dirty="0">
                      <a:latin typeface="+mn-ea"/>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cs typeface="Times New Roman" panose="02020603050405020304" pitchFamily="18" charset="0"/>
                    </a:rPr>
                    <a:t>应变硬化指数</a:t>
                  </a:r>
                  <a:r>
                    <a:rPr lang="zh-CN" altLang="en-US" sz="1600" dirty="0">
                      <a:latin typeface="+mn-ea"/>
                      <a:cs typeface="Times New Roman" panose="02020603050405020304" pitchFamily="18" charset="0"/>
                    </a:rPr>
                    <a:t>；</a:t>
                  </a:r>
                  <a:endParaRPr lang="zh-CN" altLang="zh-CN" sz="2800" dirty="0">
                    <a:latin typeface="Arial" panose="020B0604020202020204" pitchFamily="34" charset="0"/>
                  </a:endParaRPr>
                </a:p>
              </p:txBody>
            </p:sp>
          </mc:Choice>
          <mc:Fallback xmlns="">
            <p:sp>
              <p:nvSpPr>
                <p:cNvPr id="26" name="文本框 25">
                  <a:extLst>
                    <a:ext uri="{FF2B5EF4-FFF2-40B4-BE49-F238E27FC236}">
                      <a16:creationId xmlns:a16="http://schemas.microsoft.com/office/drawing/2014/main" id="{FC338B18-03D1-4437-AE46-964BB4D86235}"/>
                    </a:ext>
                  </a:extLst>
                </p:cNvPr>
                <p:cNvSpPr txBox="1">
                  <a:spLocks noRot="1" noChangeAspect="1" noMove="1" noResize="1" noEditPoints="1" noAdjustHandles="1" noChangeArrowheads="1" noChangeShapeType="1" noTextEdit="1"/>
                </p:cNvSpPr>
                <p:nvPr/>
              </p:nvSpPr>
              <p:spPr>
                <a:xfrm>
                  <a:off x="4714098" y="6065211"/>
                  <a:ext cx="5221836" cy="2521203"/>
                </a:xfrm>
                <a:prstGeom prst="rect">
                  <a:avLst/>
                </a:prstGeom>
                <a:blipFill>
                  <a:blip r:embed="rId18"/>
                  <a:stretch>
                    <a:fillRect l="-583" t="-484" b="-2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8" name="对象 37">
                  <a:extLst>
                    <a:ext uri="{FF2B5EF4-FFF2-40B4-BE49-F238E27FC236}">
                      <a16:creationId xmlns:a16="http://schemas.microsoft.com/office/drawing/2014/main" id="{CB1DA03F-1093-4517-9D36-33FF858862BD}"/>
                    </a:ext>
                  </a:extLst>
                </p:cNvPr>
                <p:cNvGraphicFramePr>
                  <a:graphicFrameLocks noChangeAspect="1"/>
                </p:cNvGraphicFramePr>
                <p:nvPr>
                  <p:extLst>
                    <p:ext uri="{D42A27DB-BD31-4B8C-83A1-F6EECF244321}">
                      <p14:modId xmlns:p14="http://schemas.microsoft.com/office/powerpoint/2010/main" val="2730265160"/>
                    </p:ext>
                  </p:extLst>
                </p:nvPr>
              </p:nvGraphicFramePr>
              <p:xfrm>
                <a:off x="5379563" y="6065211"/>
                <a:ext cx="246496" cy="415962"/>
              </p:xfrm>
              <a:graphic>
                <a:graphicData uri="http://schemas.openxmlformats.org/presentationml/2006/ole">
                  <mc:AlternateContent>
                    <mc:Choice xmlns:v="urn:schemas-microsoft-com:vml" Requires="v">
                      <p:oleObj spid="_x0000_s257524" name="Equation" r:id="rId19" imgW="177569" imgH="253670" progId="Equation.DSMT4">
                        <p:embed/>
                      </p:oleObj>
                    </mc:Choice>
                    <mc:Fallback>
                      <p:oleObj name="Equation" r:id="rId19" imgW="177569" imgH="253670" progId="Equation.DSMT4">
                        <p:embed/>
                        <p:pic>
                          <p:nvPicPr>
                            <p:cNvPr id="27" name="对象 26">
                              <a:extLst>
                                <a:ext uri="{FF2B5EF4-FFF2-40B4-BE49-F238E27FC236}">
                                  <a16:creationId xmlns:a16="http://schemas.microsoft.com/office/drawing/2014/main" id="{42A46E5F-0D08-4A1C-9024-ECD42DBDFBF3}"/>
                                </a:ext>
                              </a:extLst>
                            </p:cNvPr>
                            <p:cNvPicPr>
                              <a:picLocks noChangeAspect="1" noChangeArrowheads="1"/>
                            </p:cNvPicPr>
                            <p:nvPr/>
                          </p:nvPicPr>
                          <p:blipFill>
                            <a:blip r:embed="rId20">
                              <a:extLst>
                                <a:ext uri="{28A0092B-C50C-407E-A947-70E740481C1C}">
                                  <a14:useLocalDpi val="0"/>
                                </a:ext>
                              </a:extLst>
                            </a:blip>
                            <a:srcRect/>
                            <a:stretch>
                              <a:fillRect/>
                            </a:stretch>
                          </p:blipFill>
                          <p:spPr bwMode="auto">
                            <a:xfrm>
                              <a:off x="5379563" y="6065211"/>
                              <a:ext cx="246496" cy="415962"/>
                            </a:xfrm>
                            <a:prstGeom prst="rect">
                              <a:avLst/>
                            </a:prstGeom>
                            <a:noFill/>
                          </p:spPr>
                        </p:pic>
                      </p:oleObj>
                    </mc:Fallback>
                  </mc:AlternateContent>
                </a:graphicData>
              </a:graphic>
            </p:graphicFrame>
          </mc:Choice>
          <mc:Fallback xmlns="">
            <p:graphicFrame>
              <p:nvGraphicFramePr>
                <p:cNvPr id="38" name="对象 37">
                  <a:extLst>
                    <a:ext uri="{FF2B5EF4-FFF2-40B4-BE49-F238E27FC236}">
                      <a16:creationId xmlns:a16="http://schemas.microsoft.com/office/drawing/2014/main" id="{CB1DA03F-1093-4517-9D36-33FF858862BD}"/>
                    </a:ext>
                  </a:extLst>
                </p:cNvPr>
                <p:cNvGraphicFramePr>
                  <a:graphicFrameLocks noChangeAspect="1"/>
                </p:cNvGraphicFramePr>
                <p:nvPr>
                  <p:extLst>
                    <p:ext uri="{D42A27DB-BD31-4B8C-83A1-F6EECF244321}">
                      <p14:modId xmlns:p14="http://schemas.microsoft.com/office/powerpoint/2010/main" val="2730265160"/>
                    </p:ext>
                  </p:extLst>
                </p:nvPr>
              </p:nvGraphicFramePr>
              <p:xfrm>
                <a:off x="5379563" y="6065211"/>
                <a:ext cx="246496" cy="415962"/>
              </p:xfrm>
              <a:graphic>
                <a:graphicData uri="http://schemas.openxmlformats.org/presentationml/2006/ole">
                  <mc:AlternateContent>
                    <mc:Choice xmlns:v="urn:schemas-microsoft-com:vml" Requires="v">
                      <p:oleObj spid="_x0000_s257260" name="Equation" r:id="rId21" imgW="177569" imgH="253670" progId="Equation.DSMT4">
                        <p:embed/>
                      </p:oleObj>
                    </mc:Choice>
                    <mc:Fallback>
                      <p:oleObj name="Equation" r:id="rId21" imgW="177569" imgH="253670" progId="Equation.DSMT4">
                        <p:embed/>
                        <p:pic>
                          <p:nvPicPr>
                            <p:cNvPr id="27" name="对象 26">
                              <a:extLst>
                                <a:ext uri="{FF2B5EF4-FFF2-40B4-BE49-F238E27FC236}">
                                  <a16:creationId xmlns:a16="http://schemas.microsoft.com/office/drawing/2014/main" id="{42A46E5F-0D08-4A1C-9024-ECD42DBDFB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9563" y="6065211"/>
                              <a:ext cx="246496" cy="415962"/>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9" name="对象 38">
                  <a:extLst>
                    <a:ext uri="{FF2B5EF4-FFF2-40B4-BE49-F238E27FC236}">
                      <a16:creationId xmlns:a16="http://schemas.microsoft.com/office/drawing/2014/main" id="{2D646A35-2FD0-4E8C-B40D-AC56323DFFB1}"/>
                    </a:ext>
                  </a:extLst>
                </p:cNvPr>
                <p:cNvGraphicFramePr>
                  <a:graphicFrameLocks noChangeAspect="1"/>
                </p:cNvGraphicFramePr>
                <p:nvPr>
                  <p:extLst>
                    <p:ext uri="{D42A27DB-BD31-4B8C-83A1-F6EECF244321}">
                      <p14:modId xmlns:p14="http://schemas.microsoft.com/office/powerpoint/2010/main" val="2800853506"/>
                    </p:ext>
                  </p:extLst>
                </p:nvPr>
              </p:nvGraphicFramePr>
              <p:xfrm>
                <a:off x="5362575" y="6427788"/>
                <a:ext cx="280988" cy="395287"/>
              </p:xfrm>
              <a:graphic>
                <a:graphicData uri="http://schemas.openxmlformats.org/presentationml/2006/ole">
                  <mc:AlternateContent>
                    <mc:Choice xmlns:v="urn:schemas-microsoft-com:vml" Requires="v">
                      <p:oleObj spid="_x0000_s257525" name="Equation" r:id="rId23" imgW="203040" imgH="241200" progId="Equation.DSMT4">
                        <p:embed/>
                      </p:oleObj>
                    </mc:Choice>
                    <mc:Fallback>
                      <p:oleObj name="Equation" r:id="rId23" imgW="203040" imgH="241200" progId="Equation.DSMT4">
                        <p:embed/>
                        <p:pic>
                          <p:nvPicPr>
                            <p:cNvPr id="38" name="对象 37">
                              <a:extLst>
                                <a:ext uri="{FF2B5EF4-FFF2-40B4-BE49-F238E27FC236}">
                                  <a16:creationId xmlns:a16="http://schemas.microsoft.com/office/drawing/2014/main" id="{CB1DA03F-1093-4517-9D36-33FF858862BD}"/>
                                </a:ext>
                              </a:extLst>
                            </p:cNvPr>
                            <p:cNvPicPr>
                              <a:picLocks noChangeAspect="1" noChangeArrowheads="1"/>
                            </p:cNvPicPr>
                            <p:nvPr/>
                          </p:nvPicPr>
                          <p:blipFill>
                            <a:blip r:embed="rId24"/>
                            <a:srcRect/>
                            <a:stretch>
                              <a:fillRect/>
                            </a:stretch>
                          </p:blipFill>
                          <p:spPr bwMode="auto">
                            <a:xfrm>
                              <a:off x="5362575" y="6427788"/>
                              <a:ext cx="280988" cy="395287"/>
                            </a:xfrm>
                            <a:prstGeom prst="rect">
                              <a:avLst/>
                            </a:prstGeom>
                            <a:noFill/>
                          </p:spPr>
                        </p:pic>
                      </p:oleObj>
                    </mc:Fallback>
                  </mc:AlternateContent>
                </a:graphicData>
              </a:graphic>
            </p:graphicFrame>
          </mc:Choice>
          <mc:Fallback xmlns="">
            <p:graphicFrame>
              <p:nvGraphicFramePr>
                <p:cNvPr id="39" name="对象 38">
                  <a:extLst>
                    <a:ext uri="{FF2B5EF4-FFF2-40B4-BE49-F238E27FC236}">
                      <a16:creationId xmlns:a16="http://schemas.microsoft.com/office/drawing/2014/main" id="{2D646A35-2FD0-4E8C-B40D-AC56323DFFB1}"/>
                    </a:ext>
                  </a:extLst>
                </p:cNvPr>
                <p:cNvGraphicFramePr>
                  <a:graphicFrameLocks noChangeAspect="1"/>
                </p:cNvGraphicFramePr>
                <p:nvPr>
                  <p:extLst>
                    <p:ext uri="{D42A27DB-BD31-4B8C-83A1-F6EECF244321}">
                      <p14:modId xmlns:p14="http://schemas.microsoft.com/office/powerpoint/2010/main" val="2800853506"/>
                    </p:ext>
                  </p:extLst>
                </p:nvPr>
              </p:nvGraphicFramePr>
              <p:xfrm>
                <a:off x="5362575" y="6427788"/>
                <a:ext cx="280988" cy="395287"/>
              </p:xfrm>
              <a:graphic>
                <a:graphicData uri="http://schemas.openxmlformats.org/presentationml/2006/ole">
                  <mc:AlternateContent>
                    <mc:Choice xmlns:v="urn:schemas-microsoft-com:vml" Requires="v">
                      <p:oleObj spid="_x0000_s257261" name="Equation" r:id="rId25" imgW="203040" imgH="241200" progId="Equation.DSMT4">
                        <p:embed/>
                      </p:oleObj>
                    </mc:Choice>
                    <mc:Fallback>
                      <p:oleObj name="Equation" r:id="rId25" imgW="203040" imgH="241200" progId="Equation.DSMT4">
                        <p:embed/>
                        <p:pic>
                          <p:nvPicPr>
                            <p:cNvPr id="38" name="对象 37">
                              <a:extLst>
                                <a:ext uri="{FF2B5EF4-FFF2-40B4-BE49-F238E27FC236}">
                                  <a16:creationId xmlns:a16="http://schemas.microsoft.com/office/drawing/2014/main" id="{CB1DA03F-1093-4517-9D36-33FF858862BD}"/>
                                </a:ext>
                              </a:extLst>
                            </p:cNvPr>
                            <p:cNvPicPr>
                              <a:picLocks noChangeAspect="1" noChangeArrowheads="1"/>
                            </p:cNvPicPr>
                            <p:nvPr/>
                          </p:nvPicPr>
                          <p:blipFill>
                            <a:blip r:embed="rId26"/>
                            <a:srcRect/>
                            <a:stretch>
                              <a:fillRect/>
                            </a:stretch>
                          </p:blipFill>
                          <p:spPr bwMode="auto">
                            <a:xfrm>
                              <a:off x="5362575" y="6427788"/>
                              <a:ext cx="280988" cy="395287"/>
                            </a:xfrm>
                            <a:prstGeom prst="rect">
                              <a:avLst/>
                            </a:prstGeom>
                            <a:noFill/>
                          </p:spPr>
                        </p:pic>
                      </p:oleObj>
                    </mc:Fallback>
                  </mc:AlternateContent>
                </a:graphicData>
              </a:graphic>
            </p:graphicFrame>
          </mc:Fallback>
        </mc:AlternateContent>
      </p:grpSp>
      <p:pic>
        <p:nvPicPr>
          <p:cNvPr id="31" name="图片 30">
            <a:extLst>
              <a:ext uri="{FF2B5EF4-FFF2-40B4-BE49-F238E27FC236}">
                <a16:creationId xmlns:a16="http://schemas.microsoft.com/office/drawing/2014/main" id="{8E77768F-D67C-43EC-AD35-2620047D5C2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57728" y="3169346"/>
            <a:ext cx="2207265" cy="701373"/>
          </a:xfrm>
          <a:prstGeom prst="rect">
            <a:avLst/>
          </a:prstGeom>
        </p:spPr>
      </p:pic>
      <p:pic>
        <p:nvPicPr>
          <p:cNvPr id="36" name="图片 35">
            <a:extLst>
              <a:ext uri="{FF2B5EF4-FFF2-40B4-BE49-F238E27FC236}">
                <a16:creationId xmlns:a16="http://schemas.microsoft.com/office/drawing/2014/main" id="{46B4B6D0-DBFE-4319-BA3D-1D033BD012C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433957" y="3316323"/>
            <a:ext cx="1535285" cy="414942"/>
          </a:xfrm>
          <a:prstGeom prst="rect">
            <a:avLst/>
          </a:prstGeom>
        </p:spPr>
      </p:pic>
      <p:sp>
        <p:nvSpPr>
          <p:cNvPr id="47" name="矩形 1">
            <a:extLst>
              <a:ext uri="{FF2B5EF4-FFF2-40B4-BE49-F238E27FC236}">
                <a16:creationId xmlns:a16="http://schemas.microsoft.com/office/drawing/2014/main" id="{F9C9AAFE-DB2E-4148-9934-A799F8F10937}"/>
              </a:ext>
            </a:extLst>
          </p:cNvPr>
          <p:cNvSpPr>
            <a:spLocks noChangeArrowheads="1"/>
          </p:cNvSpPr>
          <p:nvPr/>
        </p:nvSpPr>
        <p:spPr bwMode="auto">
          <a:xfrm>
            <a:off x="32451" y="3684057"/>
            <a:ext cx="9256074"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）建立和标准材性试件相同的有限元模型，材料模型使用上述方法校准的本构关系曲线，</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使用</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上述步骤</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）得到的初始值。</a:t>
            </a: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）将试验得到的荷载位移曲线和有限元进行对比，给定一个误差范围，通过微调参数</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的值，使</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得试验曲线和有限元曲线的对比关系在误差范围内，最终使用的本构关系模型即为校准的材料模型。</a:t>
            </a:r>
          </a:p>
        </p:txBody>
      </p:sp>
      <p:sp>
        <p:nvSpPr>
          <p:cNvPr id="37" name="箭头: 下 36">
            <a:extLst>
              <a:ext uri="{FF2B5EF4-FFF2-40B4-BE49-F238E27FC236}">
                <a16:creationId xmlns:a16="http://schemas.microsoft.com/office/drawing/2014/main" id="{5F0312F5-2B2B-439F-A396-BFA27D43BF4A}"/>
              </a:ext>
            </a:extLst>
          </p:cNvPr>
          <p:cNvSpPr/>
          <p:nvPr/>
        </p:nvSpPr>
        <p:spPr>
          <a:xfrm>
            <a:off x="1690455" y="2896430"/>
            <a:ext cx="141809" cy="3560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1">
            <a:extLst>
              <a:ext uri="{FF2B5EF4-FFF2-40B4-BE49-F238E27FC236}">
                <a16:creationId xmlns:a16="http://schemas.microsoft.com/office/drawing/2014/main" id="{7C1F976F-BF83-46B4-968E-E6D560542033}"/>
              </a:ext>
            </a:extLst>
          </p:cNvPr>
          <p:cNvSpPr txBox="1"/>
          <p:nvPr/>
        </p:nvSpPr>
        <p:spPr>
          <a:xfrm>
            <a:off x="1843109" y="2844183"/>
            <a:ext cx="656641" cy="377411"/>
          </a:xfrm>
          <a:prstGeom prst="rect">
            <a:avLst/>
          </a:prstGeom>
          <a:noFill/>
        </p:spPr>
        <p:txBody>
          <a:bodyPr wrap="square" rtlCol="0">
            <a:spAutoFit/>
          </a:bodyPr>
          <a:lstStyle/>
          <a:p>
            <a:pPr algn="ctr">
              <a:lnSpc>
                <a:spcPct val="150000"/>
              </a:lnSpc>
            </a:pPr>
            <a:r>
              <a:rPr lang="zh-CN" altLang="en-US" sz="1400" dirty="0">
                <a:solidFill>
                  <a:srgbClr val="FF0000"/>
                </a:solidFill>
                <a:latin typeface="+mn-ea"/>
                <a:ea typeface="+mn-ea"/>
              </a:rPr>
              <a:t>求导</a:t>
            </a:r>
          </a:p>
        </p:txBody>
      </p:sp>
      <p:sp>
        <p:nvSpPr>
          <p:cNvPr id="56" name="箭头: 下 55">
            <a:extLst>
              <a:ext uri="{FF2B5EF4-FFF2-40B4-BE49-F238E27FC236}">
                <a16:creationId xmlns:a16="http://schemas.microsoft.com/office/drawing/2014/main" id="{1C57DDEA-D7A1-4A05-A54E-AE429CF988F9}"/>
              </a:ext>
            </a:extLst>
          </p:cNvPr>
          <p:cNvSpPr/>
          <p:nvPr/>
        </p:nvSpPr>
        <p:spPr>
          <a:xfrm rot="16200000">
            <a:off x="3590780" y="2829209"/>
            <a:ext cx="140679" cy="14091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1">
            <a:extLst>
              <a:ext uri="{FF2B5EF4-FFF2-40B4-BE49-F238E27FC236}">
                <a16:creationId xmlns:a16="http://schemas.microsoft.com/office/drawing/2014/main" id="{61C0D285-59AE-4F36-8812-76D6E3123B88}"/>
              </a:ext>
            </a:extLst>
          </p:cNvPr>
          <p:cNvSpPr txBox="1"/>
          <p:nvPr/>
        </p:nvSpPr>
        <p:spPr>
          <a:xfrm>
            <a:off x="2971250" y="3095424"/>
            <a:ext cx="1297493" cy="377411"/>
          </a:xfrm>
          <a:prstGeom prst="rect">
            <a:avLst/>
          </a:prstGeom>
          <a:noFill/>
        </p:spPr>
        <p:txBody>
          <a:bodyPr wrap="square" rtlCol="0">
            <a:spAutoFit/>
          </a:bodyPr>
          <a:lstStyle/>
          <a:p>
            <a:pPr algn="ctr">
              <a:lnSpc>
                <a:spcPct val="150000"/>
              </a:lnSpc>
            </a:pPr>
            <a:r>
              <a:rPr lang="zh-CN" altLang="en-US" sz="1400" dirty="0">
                <a:solidFill>
                  <a:srgbClr val="FF0000"/>
                </a:solidFill>
                <a:latin typeface="+mn-ea"/>
                <a:ea typeface="+mn-ea"/>
              </a:rPr>
              <a:t>曲线峰值点</a:t>
            </a:r>
          </a:p>
        </p:txBody>
      </p:sp>
      <p:sp>
        <p:nvSpPr>
          <p:cNvPr id="58" name="箭头: 下 57">
            <a:extLst>
              <a:ext uri="{FF2B5EF4-FFF2-40B4-BE49-F238E27FC236}">
                <a16:creationId xmlns:a16="http://schemas.microsoft.com/office/drawing/2014/main" id="{38F2D8CB-1FF3-4BD8-B6D9-4E183339C141}"/>
              </a:ext>
            </a:extLst>
          </p:cNvPr>
          <p:cNvSpPr/>
          <p:nvPr/>
        </p:nvSpPr>
        <p:spPr>
          <a:xfrm rot="18011733">
            <a:off x="6547099" y="2478673"/>
            <a:ext cx="121932" cy="6671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下 61">
            <a:extLst>
              <a:ext uri="{FF2B5EF4-FFF2-40B4-BE49-F238E27FC236}">
                <a16:creationId xmlns:a16="http://schemas.microsoft.com/office/drawing/2014/main" id="{28E0599B-0B3B-4D46-9482-D881A6D63003}"/>
              </a:ext>
            </a:extLst>
          </p:cNvPr>
          <p:cNvSpPr/>
          <p:nvPr/>
        </p:nvSpPr>
        <p:spPr>
          <a:xfrm rot="14427814">
            <a:off x="6533524" y="3023421"/>
            <a:ext cx="121932" cy="6671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2B4A352C-0A56-43A5-80A7-39E6E9F31C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162802" y="2637505"/>
            <a:ext cx="1059771" cy="883142"/>
          </a:xfrm>
          <a:prstGeom prst="rect">
            <a:avLst/>
          </a:prstGeom>
        </p:spPr>
      </p:pic>
    </p:spTree>
    <p:extLst>
      <p:ext uri="{BB962C8B-B14F-4D97-AF65-F5344CB8AC3E}">
        <p14:creationId xmlns:p14="http://schemas.microsoft.com/office/powerpoint/2010/main" val="23438374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868" y="1055572"/>
            <a:ext cx="8999846" cy="263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对于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厚的高强钢</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材性试件，由于其在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Z</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方向上的对称性，为了减少单元提高计算效率，仅建立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模型，试件长度为引伸计标距段的一半即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，网格单元类型采用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C3D8R</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八结点线性六面体单元，减缩积分，沙漏控制，网格划分采用六面体结构化划分，在靠近试件中间段的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内细化网格，其大小为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0.5*0.5*0.5mm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对于熔敷金属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ER120S-G</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试件，根据其引伸计范围内是圆柱体的对称特性，有限元建模采用轴对称单元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CAX8R</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八结点双向二次轴对称四边形单元，减缩积分，网格单元形状为四边形进阶算法，试件中间段网格大小为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0.2*0.2mm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3" name="TextBox 1">
            <a:extLst>
              <a:ext uri="{FF2B5EF4-FFF2-40B4-BE49-F238E27FC236}">
                <a16:creationId xmlns:a16="http://schemas.microsoft.com/office/drawing/2014/main" id="{B32F40B9-F36C-46BE-9B92-613B58B3C988}"/>
              </a:ext>
            </a:extLst>
          </p:cNvPr>
          <p:cNvSpPr txBox="1"/>
          <p:nvPr/>
        </p:nvSpPr>
        <p:spPr>
          <a:xfrm>
            <a:off x="503239" y="5908282"/>
            <a:ext cx="2156878"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10mm</a:t>
            </a:r>
            <a:r>
              <a:rPr lang="zh-CN" altLang="en-US" sz="1400" dirty="0">
                <a:solidFill>
                  <a:schemeClr val="tx1">
                    <a:lumMod val="95000"/>
                    <a:lumOff val="5000"/>
                  </a:schemeClr>
                </a:solidFill>
                <a:latin typeface="+mn-ea"/>
                <a:ea typeface="+mn-ea"/>
              </a:rPr>
              <a:t>试件网格划分</a:t>
            </a:r>
          </a:p>
        </p:txBody>
      </p:sp>
      <p:pic>
        <p:nvPicPr>
          <p:cNvPr id="31" name="图片 30">
            <a:extLst>
              <a:ext uri="{FF2B5EF4-FFF2-40B4-BE49-F238E27FC236}">
                <a16:creationId xmlns:a16="http://schemas.microsoft.com/office/drawing/2014/main" id="{867C9254-427B-4BDA-8A4A-15173648B5B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556" y="4107152"/>
            <a:ext cx="2448560" cy="1654810"/>
          </a:xfrm>
          <a:prstGeom prst="rect">
            <a:avLst/>
          </a:prstGeom>
          <a:noFill/>
        </p:spPr>
      </p:pic>
      <p:pic>
        <p:nvPicPr>
          <p:cNvPr id="32" name="图片 31">
            <a:extLst>
              <a:ext uri="{FF2B5EF4-FFF2-40B4-BE49-F238E27FC236}">
                <a16:creationId xmlns:a16="http://schemas.microsoft.com/office/drawing/2014/main" id="{D4609237-3279-465F-9FB2-DE6A15E7DA0B}"/>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2960" y="3973167"/>
            <a:ext cx="2418080" cy="1788795"/>
          </a:xfrm>
          <a:prstGeom prst="rect">
            <a:avLst/>
          </a:prstGeom>
          <a:noFill/>
        </p:spPr>
      </p:pic>
      <p:pic>
        <p:nvPicPr>
          <p:cNvPr id="38" name="图片 37">
            <a:extLst>
              <a:ext uri="{FF2B5EF4-FFF2-40B4-BE49-F238E27FC236}">
                <a16:creationId xmlns:a16="http://schemas.microsoft.com/office/drawing/2014/main" id="{E50F6C54-E264-47B2-BB6A-5B1F2C147C91}"/>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33079" y="3716149"/>
            <a:ext cx="1387475" cy="2162810"/>
          </a:xfrm>
          <a:prstGeom prst="rect">
            <a:avLst/>
          </a:prstGeom>
          <a:noFill/>
        </p:spPr>
      </p:pic>
      <p:sp>
        <p:nvSpPr>
          <p:cNvPr id="39" name="TextBox 1">
            <a:extLst>
              <a:ext uri="{FF2B5EF4-FFF2-40B4-BE49-F238E27FC236}">
                <a16:creationId xmlns:a16="http://schemas.microsoft.com/office/drawing/2014/main" id="{08CC8006-4889-4D31-881C-79E77FC06CB1}"/>
              </a:ext>
            </a:extLst>
          </p:cNvPr>
          <p:cNvSpPr txBox="1"/>
          <p:nvPr/>
        </p:nvSpPr>
        <p:spPr>
          <a:xfrm>
            <a:off x="3493561" y="5908282"/>
            <a:ext cx="2156878"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20mm</a:t>
            </a:r>
            <a:r>
              <a:rPr lang="zh-CN" altLang="en-US" sz="1400" dirty="0">
                <a:solidFill>
                  <a:schemeClr val="tx1">
                    <a:lumMod val="95000"/>
                    <a:lumOff val="5000"/>
                  </a:schemeClr>
                </a:solidFill>
                <a:latin typeface="+mn-ea"/>
                <a:ea typeface="+mn-ea"/>
              </a:rPr>
              <a:t>试件网格划分</a:t>
            </a:r>
          </a:p>
        </p:txBody>
      </p:sp>
      <p:sp>
        <p:nvSpPr>
          <p:cNvPr id="42" name="TextBox 1">
            <a:extLst>
              <a:ext uri="{FF2B5EF4-FFF2-40B4-BE49-F238E27FC236}">
                <a16:creationId xmlns:a16="http://schemas.microsoft.com/office/drawing/2014/main" id="{4D8500B2-A176-40D7-9423-B2F445BD5447}"/>
              </a:ext>
            </a:extLst>
          </p:cNvPr>
          <p:cNvSpPr txBox="1"/>
          <p:nvPr/>
        </p:nvSpPr>
        <p:spPr>
          <a:xfrm>
            <a:off x="6483883" y="5908282"/>
            <a:ext cx="2156878"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熔敷金属试件网格划分</a:t>
            </a:r>
          </a:p>
        </p:txBody>
      </p:sp>
    </p:spTree>
    <p:extLst>
      <p:ext uri="{BB962C8B-B14F-4D97-AF65-F5344CB8AC3E}">
        <p14:creationId xmlns:p14="http://schemas.microsoft.com/office/powerpoint/2010/main" val="118926398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grpSp>
        <p:nvGrpSpPr>
          <p:cNvPr id="5" name="组合 4">
            <a:extLst>
              <a:ext uri="{FF2B5EF4-FFF2-40B4-BE49-F238E27FC236}">
                <a16:creationId xmlns:a16="http://schemas.microsoft.com/office/drawing/2014/main" id="{7AD8F8FC-5038-4619-B20A-95D4B1345F0C}"/>
              </a:ext>
            </a:extLst>
          </p:cNvPr>
          <p:cNvGrpSpPr/>
          <p:nvPr/>
        </p:nvGrpSpPr>
        <p:grpSpPr>
          <a:xfrm>
            <a:off x="-103985" y="1045568"/>
            <a:ext cx="9351969" cy="2230659"/>
            <a:chOff x="-113888" y="3910410"/>
            <a:chExt cx="9351969" cy="2230659"/>
          </a:xfrm>
        </p:grpSpPr>
        <p:sp>
          <p:nvSpPr>
            <p:cNvPr id="33" name="TextBox 1">
              <a:extLst>
                <a:ext uri="{FF2B5EF4-FFF2-40B4-BE49-F238E27FC236}">
                  <a16:creationId xmlns:a16="http://schemas.microsoft.com/office/drawing/2014/main" id="{B32F40B9-F36C-46BE-9B92-613B58B3C988}"/>
                </a:ext>
              </a:extLst>
            </p:cNvPr>
            <p:cNvSpPr txBox="1"/>
            <p:nvPr/>
          </p:nvSpPr>
          <p:spPr>
            <a:xfrm>
              <a:off x="-113888" y="5754100"/>
              <a:ext cx="3168661"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10mm</a:t>
              </a:r>
              <a:r>
                <a:rPr lang="zh-CN" altLang="en-US" sz="1400" dirty="0">
                  <a:solidFill>
                    <a:schemeClr val="tx1">
                      <a:lumMod val="95000"/>
                      <a:lumOff val="5000"/>
                    </a:schemeClr>
                  </a:solidFill>
                  <a:latin typeface="+mn-ea"/>
                  <a:ea typeface="+mn-ea"/>
                </a:rPr>
                <a:t>力位移曲线有限元与试验对比</a:t>
              </a:r>
            </a:p>
          </p:txBody>
        </p:sp>
        <p:pic>
          <p:nvPicPr>
            <p:cNvPr id="2" name="图片 1">
              <a:extLst>
                <a:ext uri="{FF2B5EF4-FFF2-40B4-BE49-F238E27FC236}">
                  <a16:creationId xmlns:a16="http://schemas.microsoft.com/office/drawing/2014/main" id="{2F1416C1-B016-4250-9DE1-2E1DC80EE6E2}"/>
                </a:ext>
              </a:extLst>
            </p:cNvPr>
            <p:cNvPicPr>
              <a:picLocks noChangeAspect="1"/>
            </p:cNvPicPr>
            <p:nvPr/>
          </p:nvPicPr>
          <p:blipFill>
            <a:blip r:embed="rId7"/>
            <a:stretch>
              <a:fillRect/>
            </a:stretch>
          </p:blipFill>
          <p:spPr>
            <a:xfrm>
              <a:off x="1849" y="3910410"/>
              <a:ext cx="2985976" cy="1899169"/>
            </a:xfrm>
            <a:prstGeom prst="rect">
              <a:avLst/>
            </a:prstGeom>
          </p:spPr>
        </p:pic>
        <p:pic>
          <p:nvPicPr>
            <p:cNvPr id="3" name="图片 2">
              <a:extLst>
                <a:ext uri="{FF2B5EF4-FFF2-40B4-BE49-F238E27FC236}">
                  <a16:creationId xmlns:a16="http://schemas.microsoft.com/office/drawing/2014/main" id="{8974DC11-4C3B-4842-A8D7-45C0899BA115}"/>
                </a:ext>
              </a:extLst>
            </p:cNvPr>
            <p:cNvPicPr>
              <a:picLocks noChangeAspect="1"/>
            </p:cNvPicPr>
            <p:nvPr/>
          </p:nvPicPr>
          <p:blipFill>
            <a:blip r:embed="rId8"/>
            <a:stretch>
              <a:fillRect/>
            </a:stretch>
          </p:blipFill>
          <p:spPr>
            <a:xfrm>
              <a:off x="3070809" y="3928052"/>
              <a:ext cx="2894405" cy="1835606"/>
            </a:xfrm>
            <a:prstGeom prst="rect">
              <a:avLst/>
            </a:prstGeom>
          </p:spPr>
        </p:pic>
        <p:sp>
          <p:nvSpPr>
            <p:cNvPr id="24" name="TextBox 1">
              <a:extLst>
                <a:ext uri="{FF2B5EF4-FFF2-40B4-BE49-F238E27FC236}">
                  <a16:creationId xmlns:a16="http://schemas.microsoft.com/office/drawing/2014/main" id="{E39A245D-2F2B-4151-914B-D268C07C2620}"/>
                </a:ext>
              </a:extLst>
            </p:cNvPr>
            <p:cNvSpPr txBox="1"/>
            <p:nvPr/>
          </p:nvSpPr>
          <p:spPr>
            <a:xfrm>
              <a:off x="2874473" y="5763658"/>
              <a:ext cx="3168661"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20mm</a:t>
              </a:r>
              <a:r>
                <a:rPr lang="zh-CN" altLang="en-US" sz="1400" dirty="0">
                  <a:solidFill>
                    <a:schemeClr val="tx1">
                      <a:lumMod val="95000"/>
                      <a:lumOff val="5000"/>
                    </a:schemeClr>
                  </a:solidFill>
                  <a:latin typeface="+mn-ea"/>
                  <a:ea typeface="+mn-ea"/>
                </a:rPr>
                <a:t>力位移曲线有限元与试验对比</a:t>
              </a:r>
            </a:p>
          </p:txBody>
        </p:sp>
        <p:pic>
          <p:nvPicPr>
            <p:cNvPr id="4" name="图片 3">
              <a:extLst>
                <a:ext uri="{FF2B5EF4-FFF2-40B4-BE49-F238E27FC236}">
                  <a16:creationId xmlns:a16="http://schemas.microsoft.com/office/drawing/2014/main" id="{31B1F511-550A-467E-AAC5-61E1CB3EA9CF}"/>
                </a:ext>
              </a:extLst>
            </p:cNvPr>
            <p:cNvPicPr>
              <a:picLocks noChangeAspect="1"/>
            </p:cNvPicPr>
            <p:nvPr/>
          </p:nvPicPr>
          <p:blipFill>
            <a:blip r:embed="rId9"/>
            <a:stretch>
              <a:fillRect/>
            </a:stretch>
          </p:blipFill>
          <p:spPr>
            <a:xfrm>
              <a:off x="5965214" y="3954157"/>
              <a:ext cx="3037594" cy="1848271"/>
            </a:xfrm>
            <a:prstGeom prst="rect">
              <a:avLst/>
            </a:prstGeom>
          </p:spPr>
        </p:pic>
        <p:sp>
          <p:nvSpPr>
            <p:cNvPr id="25" name="TextBox 1">
              <a:extLst>
                <a:ext uri="{FF2B5EF4-FFF2-40B4-BE49-F238E27FC236}">
                  <a16:creationId xmlns:a16="http://schemas.microsoft.com/office/drawing/2014/main" id="{0ACC0400-C4B1-487C-9F67-0124662078B5}"/>
                </a:ext>
              </a:extLst>
            </p:cNvPr>
            <p:cNvSpPr txBox="1"/>
            <p:nvPr/>
          </p:nvSpPr>
          <p:spPr>
            <a:xfrm>
              <a:off x="5978552" y="5753114"/>
              <a:ext cx="32595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熔敷金属力位移曲线有限元与试验对比</a:t>
              </a:r>
            </a:p>
          </p:txBody>
        </p:sp>
      </p:grpSp>
      <p:pic>
        <p:nvPicPr>
          <p:cNvPr id="7" name="图片 6">
            <a:extLst>
              <a:ext uri="{FF2B5EF4-FFF2-40B4-BE49-F238E27FC236}">
                <a16:creationId xmlns:a16="http://schemas.microsoft.com/office/drawing/2014/main" id="{4B95EBE1-80F7-442B-8B21-C434A21CBE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082" y="3612732"/>
            <a:ext cx="5458587" cy="1476581"/>
          </a:xfrm>
          <a:prstGeom prst="rect">
            <a:avLst/>
          </a:prstGeom>
        </p:spPr>
      </p:pic>
      <p:pic>
        <p:nvPicPr>
          <p:cNvPr id="13" name="图片 12">
            <a:extLst>
              <a:ext uri="{FF2B5EF4-FFF2-40B4-BE49-F238E27FC236}">
                <a16:creationId xmlns:a16="http://schemas.microsoft.com/office/drawing/2014/main" id="{768C6FD0-395A-48BF-991F-611697DF4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086" y="5473174"/>
            <a:ext cx="4591691" cy="762106"/>
          </a:xfrm>
          <a:prstGeom prst="rect">
            <a:avLst/>
          </a:prstGeom>
        </p:spPr>
      </p:pic>
      <p:sp>
        <p:nvSpPr>
          <p:cNvPr id="36" name="TextBox 1">
            <a:extLst>
              <a:ext uri="{FF2B5EF4-FFF2-40B4-BE49-F238E27FC236}">
                <a16:creationId xmlns:a16="http://schemas.microsoft.com/office/drawing/2014/main" id="{5DDA3143-72C3-4C0F-8FC4-CFB4E9C5CA88}"/>
              </a:ext>
            </a:extLst>
          </p:cNvPr>
          <p:cNvSpPr txBox="1"/>
          <p:nvPr/>
        </p:nvSpPr>
        <p:spPr>
          <a:xfrm>
            <a:off x="847625" y="3305522"/>
            <a:ext cx="418061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Q890D</a:t>
            </a:r>
            <a:r>
              <a:rPr lang="zh-CN" altLang="en-US" sz="1400" dirty="0">
                <a:solidFill>
                  <a:schemeClr val="tx1">
                    <a:lumMod val="95000"/>
                    <a:lumOff val="5000"/>
                  </a:schemeClr>
                </a:solidFill>
                <a:latin typeface="+mn-ea"/>
                <a:ea typeface="+mn-ea"/>
              </a:rPr>
              <a:t>试件极限荷载和位移试验与有限元对比</a:t>
            </a:r>
          </a:p>
        </p:txBody>
      </p:sp>
      <p:sp>
        <p:nvSpPr>
          <p:cNvPr id="37" name="TextBox 1">
            <a:extLst>
              <a:ext uri="{FF2B5EF4-FFF2-40B4-BE49-F238E27FC236}">
                <a16:creationId xmlns:a16="http://schemas.microsoft.com/office/drawing/2014/main" id="{422D630E-B2CD-46AB-BDF0-5E6C8D989F00}"/>
              </a:ext>
            </a:extLst>
          </p:cNvPr>
          <p:cNvSpPr txBox="1"/>
          <p:nvPr/>
        </p:nvSpPr>
        <p:spPr>
          <a:xfrm>
            <a:off x="847625" y="5007912"/>
            <a:ext cx="418061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ER120S-G</a:t>
            </a:r>
            <a:r>
              <a:rPr lang="zh-CN" altLang="en-US" sz="1400" dirty="0">
                <a:solidFill>
                  <a:schemeClr val="tx1">
                    <a:lumMod val="95000"/>
                    <a:lumOff val="5000"/>
                  </a:schemeClr>
                </a:solidFill>
                <a:latin typeface="+mn-ea"/>
                <a:ea typeface="+mn-ea"/>
              </a:rPr>
              <a:t>试件极限荷载和位移试验与有限元对比</a:t>
            </a:r>
          </a:p>
        </p:txBody>
      </p:sp>
      <p:sp>
        <p:nvSpPr>
          <p:cNvPr id="43" name="矩形 1">
            <a:extLst>
              <a:ext uri="{FF2B5EF4-FFF2-40B4-BE49-F238E27FC236}">
                <a16:creationId xmlns:a16="http://schemas.microsoft.com/office/drawing/2014/main" id="{DCD5C450-10D7-4697-8B02-A3401E1A3D6E}"/>
              </a:ext>
            </a:extLst>
          </p:cNvPr>
          <p:cNvSpPr>
            <a:spLocks noChangeArrowheads="1"/>
          </p:cNvSpPr>
          <p:nvPr/>
        </p:nvSpPr>
        <p:spPr bwMode="auto">
          <a:xfrm>
            <a:off x="5746449" y="3573426"/>
            <a:ext cx="3397551" cy="300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利用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ABAQUS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有限元软件建立钢材和焊材单调拉伸标准材性试件的模型，有限元采用校准后的材料模型得到荷载位移曲线与试验曲线拟合效果优异，平均误差在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以下。</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有限元模型验证了校准后母材和焊材的材料模型的适用性。</a:t>
            </a:r>
          </a:p>
          <a:p>
            <a:pPr eaLnBrk="1" hangingPunct="1">
              <a:lnSpc>
                <a:spcPct val="150000"/>
              </a:lnSpc>
              <a:spcBef>
                <a:spcPct val="0"/>
              </a:spcBef>
              <a:buFontTx/>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375062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43" name="矩形 1">
            <a:extLst>
              <a:ext uri="{FF2B5EF4-FFF2-40B4-BE49-F238E27FC236}">
                <a16:creationId xmlns:a16="http://schemas.microsoft.com/office/drawing/2014/main" id="{DCD5C450-10D7-4697-8B02-A3401E1A3D6E}"/>
              </a:ext>
            </a:extLst>
          </p:cNvPr>
          <p:cNvSpPr>
            <a:spLocks noChangeArrowheads="1"/>
          </p:cNvSpPr>
          <p:nvPr/>
        </p:nvSpPr>
        <p:spPr bwMode="auto">
          <a:xfrm>
            <a:off x="218973" y="1176115"/>
            <a:ext cx="8346297" cy="52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厚的高强度钢材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的屈服强度为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1114.39MPa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1145.32MPa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，屈强比为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0.973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，面缩率和伸长率分别为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54.25%/12.50%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厚的高强度钢材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的屈服强度为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929.15MPa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975.22MPa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，屈强比为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0.953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，面缩率和伸长率分别为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43.67%/16.07%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。两种厚度钢板的力学性能均符合规范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高强度结构用调制钢板</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(GB/T 16270)》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的要求。</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）高强度焊材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ER120S-G</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的屈服强度为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972.65MPa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1084.19MPa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，屈强比为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0.897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，极限强度对应的应变为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0.1123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）采用“试错法”对母材和焊材的本构模型进行标定，通过与实测荷载位移曲线的对比，得到母材和焊材基于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Ramberg-Osgood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模型改善的幂指数形式的材料本构模型的相关系数，包括应变硬化指数</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和参数值</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，最终获得材料标定后的本构模型。</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ABAQUS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有限元软件建立钢材和焊材单调拉伸标准材性试件的模型，有限元采用校准后的材料模型得到荷载位移曲线与试验曲线拟合效果优异，平均误差在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以下，有限元模型验证了校准后母材和焊材的材料模型的适用性。</a:t>
            </a:r>
          </a:p>
          <a:p>
            <a:pPr eaLnBrk="1" hangingPunct="1">
              <a:lnSpc>
                <a:spcPct val="150000"/>
              </a:lnSpc>
              <a:spcBef>
                <a:spcPct val="0"/>
              </a:spcBef>
              <a:buFontTx/>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337143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1547664" y="2060848"/>
            <a:ext cx="6284933" cy="1624909"/>
            <a:chOff x="-216442" y="-104432"/>
            <a:chExt cx="5853479" cy="1351279"/>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216442" y="-104432"/>
              <a:ext cx="5853479" cy="1351279"/>
              <a:chOff x="-216442" y="-104432"/>
              <a:chExt cx="5853479" cy="1351279"/>
            </a:xfrm>
          </p:grpSpPr>
          <p:sp>
            <p:nvSpPr>
              <p:cNvPr id="18442" name="直接连接符 6"/>
              <p:cNvSpPr>
                <a:spLocks noChangeShapeType="1"/>
              </p:cNvSpPr>
              <p:nvPr/>
            </p:nvSpPr>
            <p:spPr bwMode="auto">
              <a:xfrm flipV="1">
                <a:off x="-149379" y="291780"/>
                <a:ext cx="5625614" cy="2946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0249" name="TextBox 8"/>
              <p:cNvSpPr>
                <a:spLocks noChangeArrowheads="1"/>
              </p:cNvSpPr>
              <p:nvPr/>
            </p:nvSpPr>
            <p:spPr bwMode="auto">
              <a:xfrm>
                <a:off x="-216442" y="-104432"/>
                <a:ext cx="5853479" cy="38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sz="2400" dirty="0">
                    <a:latin typeface="+mj-lt"/>
                    <a:cs typeface="Times New Roman" pitchFamily="18" charset="0"/>
                  </a:rPr>
                  <a:t>第</a:t>
                </a:r>
                <a:r>
                  <a:rPr lang="en-US" altLang="zh-CN" sz="2400" dirty="0">
                    <a:latin typeface="+mj-lt"/>
                    <a:cs typeface="Times New Roman" pitchFamily="18" charset="0"/>
                  </a:rPr>
                  <a:t>3</a:t>
                </a:r>
                <a:r>
                  <a:rPr lang="zh-CN" altLang="en-US" sz="2400" dirty="0">
                    <a:latin typeface="+mj-lt"/>
                    <a:cs typeface="Times New Roman" pitchFamily="18" charset="0"/>
                  </a:rPr>
                  <a:t>章</a:t>
                </a:r>
                <a:r>
                  <a:rPr lang="en-US" altLang="zh-CN" sz="2400" dirty="0">
                    <a:latin typeface="+mj-lt"/>
                    <a:cs typeface="Times New Roman" pitchFamily="18" charset="0"/>
                  </a:rPr>
                  <a:t>.</a:t>
                </a:r>
                <a:r>
                  <a:rPr lang="zh-CN" altLang="en-US" sz="2400" dirty="0">
                    <a:latin typeface="+mj-lt"/>
                    <a:cs typeface="Times New Roman" pitchFamily="18" charset="0"/>
                  </a:rPr>
                  <a:t>高强钢角焊缝力学性能试验研究</a:t>
                </a:r>
                <a:endParaRPr lang="zh-CN" altLang="en-US" sz="2400" dirty="0">
                  <a:latin typeface="Times New Roman" pitchFamily="18" charset="0"/>
                  <a:cs typeface="Times New Roman" pitchFamily="18" charset="0"/>
                </a:endParaRPr>
              </a:p>
            </p:txBody>
          </p:sp>
          <p:sp>
            <p:nvSpPr>
              <p:cNvPr id="18445" name="TextBox 9"/>
              <p:cNvSpPr>
                <a:spLocks noChangeArrowheads="1"/>
              </p:cNvSpPr>
              <p:nvPr/>
            </p:nvSpPr>
            <p:spPr bwMode="auto">
              <a:xfrm>
                <a:off x="-29826" y="913562"/>
                <a:ext cx="360040" cy="33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r>
                  <a:rPr lang="en-US" altLang="zh-CN" sz="2000" b="1" dirty="0">
                    <a:solidFill>
                      <a:schemeClr val="bg1"/>
                    </a:solidFill>
                  </a:rPr>
                  <a:t>1</a:t>
                </a:r>
                <a:endParaRPr lang="zh-CN" altLang="en-US" sz="1800" dirty="0">
                  <a:latin typeface="Arial" pitchFamily="34" charset="0"/>
                  <a:ea typeface="宋体" pitchFamily="2" charset="-122"/>
                </a:endParaRPr>
              </a:p>
            </p:txBody>
          </p:sp>
        </p:grpSp>
      </p:grpSp>
      <p:sp>
        <p:nvSpPr>
          <p:cNvPr id="16388" name="TextBox 10"/>
          <p:cNvSpPr>
            <a:spLocks noChangeArrowheads="1"/>
          </p:cNvSpPr>
          <p:nvPr/>
        </p:nvSpPr>
        <p:spPr bwMode="auto">
          <a:xfrm>
            <a:off x="3023828" y="2879444"/>
            <a:ext cx="3997498" cy="240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 typeface="Wingdings" pitchFamily="2" charset="2"/>
              <a:buChar char="Ø"/>
            </a:pPr>
            <a:r>
              <a:rPr lang="zh-CN" altLang="en-US" sz="1800" dirty="0">
                <a:solidFill>
                  <a:schemeClr val="tx1">
                    <a:lumMod val="75000"/>
                    <a:lumOff val="25000"/>
                  </a:schemeClr>
                </a:solidFill>
              </a:rPr>
              <a:t>引言</a:t>
            </a: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试验概况</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试验装置与仪器</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试验结果与分析</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加载角度对角焊缝力学性能的影响</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本章小结</a:t>
            </a:r>
            <a:endParaRPr lang="en-US" altLang="zh-CN" sz="18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pPr>
              <a:defRPr/>
            </a:pPr>
            <a:fld id="{CDCD2DB9-F9A3-45B0-96B3-6D337C1D2892}" type="slidenum">
              <a:rPr lang="zh-CN" altLang="en-US" smtClean="0"/>
              <a:pPr>
                <a:defRPr/>
              </a:pPr>
              <a:t>14</a:t>
            </a:fld>
            <a:endParaRPr lang="zh-CN" altLang="en-US" sz="1800">
              <a:solidFill>
                <a:schemeClr val="tx1"/>
              </a:solidFill>
              <a:ea typeface="宋体" pitchFamily="2" charset="-122"/>
            </a:endParaRPr>
          </a:p>
        </p:txBody>
      </p:sp>
      <p:grpSp>
        <p:nvGrpSpPr>
          <p:cNvPr id="12" name="组合 11">
            <a:extLst>
              <a:ext uri="{FF2B5EF4-FFF2-40B4-BE49-F238E27FC236}">
                <a16:creationId xmlns:a16="http://schemas.microsoft.com/office/drawing/2014/main" id="{7A4693A1-3637-4023-960A-789D3F677BCE}"/>
              </a:ext>
            </a:extLst>
          </p:cNvPr>
          <p:cNvGrpSpPr/>
          <p:nvPr/>
        </p:nvGrpSpPr>
        <p:grpSpPr>
          <a:xfrm>
            <a:off x="0" y="6328555"/>
            <a:ext cx="9144000" cy="529836"/>
            <a:chOff x="0" y="6328164"/>
            <a:chExt cx="9144000" cy="529836"/>
          </a:xfrm>
        </p:grpSpPr>
        <p:pic>
          <p:nvPicPr>
            <p:cNvPr id="13" name="图片 12">
              <a:extLst>
                <a:ext uri="{FF2B5EF4-FFF2-40B4-BE49-F238E27FC236}">
                  <a16:creationId xmlns:a16="http://schemas.microsoft.com/office/drawing/2014/main" id="{C6FDA58D-BB99-4022-9B57-7906A34E4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4" name="Picture 2">
              <a:extLst>
                <a:ext uri="{FF2B5EF4-FFF2-40B4-BE49-F238E27FC236}">
                  <a16:creationId xmlns:a16="http://schemas.microsoft.com/office/drawing/2014/main" id="{5B37E193-BAB3-410A-87D4-B17CFB1A015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a:extLst>
                <a:ext uri="{FF2B5EF4-FFF2-40B4-BE49-F238E27FC236}">
                  <a16:creationId xmlns:a16="http://schemas.microsoft.com/office/drawing/2014/main" id="{B923C1BD-16DA-4FE8-952F-79F5C7B47F1E}"/>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a:extLst>
              <a:ext uri="{FF2B5EF4-FFF2-40B4-BE49-F238E27FC236}">
                <a16:creationId xmlns:a16="http://schemas.microsoft.com/office/drawing/2014/main" id="{65CE0FEC-714A-4ABF-8F09-1604AA0FD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Tree>
    <p:extLst>
      <p:ext uri="{BB962C8B-B14F-4D97-AF65-F5344CB8AC3E}">
        <p14:creationId xmlns:p14="http://schemas.microsoft.com/office/powerpoint/2010/main" val="226304001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2" name="TextBox 1"/>
          <p:cNvSpPr txBox="1"/>
          <p:nvPr/>
        </p:nvSpPr>
        <p:spPr>
          <a:xfrm>
            <a:off x="982165"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90°</a:t>
            </a:r>
            <a:r>
              <a:rPr lang="zh-CN" altLang="en-US" sz="1400" dirty="0">
                <a:solidFill>
                  <a:schemeClr val="tx1">
                    <a:lumMod val="95000"/>
                    <a:lumOff val="5000"/>
                  </a:schemeClr>
                </a:solidFill>
                <a:latin typeface="+mn-ea"/>
                <a:ea typeface="+mn-ea"/>
              </a:rPr>
              <a:t>试件</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0" y="1113561"/>
            <a:ext cx="9144000"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加载角度为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（单边单条焊缝）、</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60°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75°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（正面角焊缝）的试件称为单边单条角焊缝</a:t>
            </a:r>
          </a:p>
        </p:txBody>
      </p:sp>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pic>
        <p:nvPicPr>
          <p:cNvPr id="18" name="图片 17" descr="C:\Users\ADMINI~1\AppData\Local\Temp\1552014175(1).png">
            <a:extLst>
              <a:ext uri="{FF2B5EF4-FFF2-40B4-BE49-F238E27FC236}">
                <a16:creationId xmlns:a16="http://schemas.microsoft.com/office/drawing/2014/main" id="{BBD4EDDD-BA06-44E8-8377-65B9569B1B4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14498" y="1571392"/>
            <a:ext cx="2268855" cy="2633980"/>
          </a:xfrm>
          <a:prstGeom prst="rect">
            <a:avLst/>
          </a:prstGeom>
          <a:noFill/>
          <a:ln>
            <a:noFill/>
          </a:ln>
        </p:spPr>
      </p:pic>
      <p:pic>
        <p:nvPicPr>
          <p:cNvPr id="19" name="图片 18" descr="C:\Users\ADMINI~1\AppData\Local\Temp\1552014237(1).png">
            <a:extLst>
              <a:ext uri="{FF2B5EF4-FFF2-40B4-BE49-F238E27FC236}">
                <a16:creationId xmlns:a16="http://schemas.microsoft.com/office/drawing/2014/main" id="{84049F9A-F6F6-4CA4-8CF4-03429AADFBE1}"/>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888" y="1592099"/>
            <a:ext cx="2069465" cy="2531745"/>
          </a:xfrm>
          <a:prstGeom prst="rect">
            <a:avLst/>
          </a:prstGeom>
          <a:noFill/>
          <a:ln>
            <a:noFill/>
          </a:ln>
        </p:spPr>
      </p:pic>
      <p:pic>
        <p:nvPicPr>
          <p:cNvPr id="20" name="图片 19" descr="C:\Users\ADMINI~1\AppData\Local\Temp\1552014285(1).png">
            <a:extLst>
              <a:ext uri="{FF2B5EF4-FFF2-40B4-BE49-F238E27FC236}">
                <a16:creationId xmlns:a16="http://schemas.microsoft.com/office/drawing/2014/main" id="{5C9225A7-5022-406F-9ED3-3FB843BC6684}"/>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0" y="1531752"/>
            <a:ext cx="2135505" cy="2760345"/>
          </a:xfrm>
          <a:prstGeom prst="rect">
            <a:avLst/>
          </a:prstGeom>
          <a:noFill/>
          <a:ln>
            <a:noFill/>
          </a:ln>
        </p:spPr>
      </p:pic>
      <p:pic>
        <p:nvPicPr>
          <p:cNvPr id="21" name="图片 20" descr="C:\Users\ADMINI~1\AppData\Local\Temp\1552014344(1).png">
            <a:extLst>
              <a:ext uri="{FF2B5EF4-FFF2-40B4-BE49-F238E27FC236}">
                <a16:creationId xmlns:a16="http://schemas.microsoft.com/office/drawing/2014/main" id="{86E43EDF-338C-4052-B8BC-F86261D9BB5B}"/>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8723" y="1569070"/>
            <a:ext cx="2131060" cy="2807335"/>
          </a:xfrm>
          <a:prstGeom prst="rect">
            <a:avLst/>
          </a:prstGeom>
          <a:noFill/>
          <a:ln>
            <a:noFill/>
          </a:ln>
        </p:spPr>
      </p:pic>
      <p:pic>
        <p:nvPicPr>
          <p:cNvPr id="22" name="图片 21" descr="I:\1毕业课题\#Graduate-thesis\4试验照片\201901第二批角焊缝试验\试验前\IMG_E9922.JPG">
            <a:extLst>
              <a:ext uri="{FF2B5EF4-FFF2-40B4-BE49-F238E27FC236}">
                <a16:creationId xmlns:a16="http://schemas.microsoft.com/office/drawing/2014/main" id="{DFA2E9FE-7600-407C-9636-BEEF1D328494}"/>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5614" y="4216447"/>
            <a:ext cx="992505" cy="1799590"/>
          </a:xfrm>
          <a:prstGeom prst="rect">
            <a:avLst/>
          </a:prstGeom>
          <a:noFill/>
          <a:ln>
            <a:noFill/>
          </a:ln>
        </p:spPr>
      </p:pic>
      <p:pic>
        <p:nvPicPr>
          <p:cNvPr id="24" name="图片 23" descr="I:\1毕业课题\#Graduate-thesis\4试验照片\201901第二批角焊缝试验\试验前\IMG_E9926.JPG">
            <a:extLst>
              <a:ext uri="{FF2B5EF4-FFF2-40B4-BE49-F238E27FC236}">
                <a16:creationId xmlns:a16="http://schemas.microsoft.com/office/drawing/2014/main" id="{04E713C2-B1D8-4C92-8EEC-6F6E6D35CC7D}"/>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7927" y="4216447"/>
            <a:ext cx="1084580" cy="1799590"/>
          </a:xfrm>
          <a:prstGeom prst="rect">
            <a:avLst/>
          </a:prstGeom>
          <a:noFill/>
          <a:ln>
            <a:noFill/>
          </a:ln>
        </p:spPr>
      </p:pic>
      <p:pic>
        <p:nvPicPr>
          <p:cNvPr id="25" name="图片 24" descr="I:\1毕业课题\#Graduate-thesis\4试验照片\201901第二批角焊缝试验\试验前\IMG_E9923.JPG">
            <a:extLst>
              <a:ext uri="{FF2B5EF4-FFF2-40B4-BE49-F238E27FC236}">
                <a16:creationId xmlns:a16="http://schemas.microsoft.com/office/drawing/2014/main" id="{9CF8FA73-FF77-49F8-B95D-104E24AE5A52}"/>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20094" y="4282107"/>
            <a:ext cx="1021715" cy="1799590"/>
          </a:xfrm>
          <a:prstGeom prst="rect">
            <a:avLst/>
          </a:prstGeom>
          <a:noFill/>
          <a:ln>
            <a:noFill/>
          </a:ln>
        </p:spPr>
      </p:pic>
      <p:pic>
        <p:nvPicPr>
          <p:cNvPr id="26" name="图片 25" descr="I:\1毕业课题\#Graduate-thesis\4试验照片\201901第二批角焊缝试验\试验前\IMG_E9925.JPG">
            <a:extLst>
              <a:ext uri="{FF2B5EF4-FFF2-40B4-BE49-F238E27FC236}">
                <a16:creationId xmlns:a16="http://schemas.microsoft.com/office/drawing/2014/main" id="{01B7E688-E07B-4250-BF0E-91B10D8C907D}"/>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43452" y="4350813"/>
            <a:ext cx="944245" cy="1730884"/>
          </a:xfrm>
          <a:prstGeom prst="rect">
            <a:avLst/>
          </a:prstGeom>
          <a:noFill/>
          <a:ln>
            <a:noFill/>
          </a:ln>
        </p:spPr>
      </p:pic>
      <p:sp>
        <p:nvSpPr>
          <p:cNvPr id="27" name="TextBox 1">
            <a:extLst>
              <a:ext uri="{FF2B5EF4-FFF2-40B4-BE49-F238E27FC236}">
                <a16:creationId xmlns:a16="http://schemas.microsoft.com/office/drawing/2014/main" id="{3C0E181C-D3E6-4C8C-A977-9B5044C7725F}"/>
              </a:ext>
            </a:extLst>
          </p:cNvPr>
          <p:cNvSpPr txBox="1"/>
          <p:nvPr/>
        </p:nvSpPr>
        <p:spPr>
          <a:xfrm>
            <a:off x="3203406"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75°</a:t>
            </a:r>
            <a:r>
              <a:rPr lang="zh-CN" altLang="en-US" sz="1400" dirty="0">
                <a:solidFill>
                  <a:schemeClr val="tx1">
                    <a:lumMod val="95000"/>
                    <a:lumOff val="5000"/>
                  </a:schemeClr>
                </a:solidFill>
                <a:latin typeface="+mn-ea"/>
                <a:ea typeface="+mn-ea"/>
              </a:rPr>
              <a:t>试件</a:t>
            </a:r>
          </a:p>
        </p:txBody>
      </p:sp>
      <p:sp>
        <p:nvSpPr>
          <p:cNvPr id="28" name="TextBox 1">
            <a:extLst>
              <a:ext uri="{FF2B5EF4-FFF2-40B4-BE49-F238E27FC236}">
                <a16:creationId xmlns:a16="http://schemas.microsoft.com/office/drawing/2014/main" id="{FE51577E-16D4-4847-947C-E6D96E2973B5}"/>
              </a:ext>
            </a:extLst>
          </p:cNvPr>
          <p:cNvSpPr txBox="1"/>
          <p:nvPr/>
        </p:nvSpPr>
        <p:spPr>
          <a:xfrm>
            <a:off x="5451250"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60°</a:t>
            </a:r>
            <a:r>
              <a:rPr lang="zh-CN" altLang="en-US" sz="1400" dirty="0">
                <a:solidFill>
                  <a:schemeClr val="tx1">
                    <a:lumMod val="95000"/>
                    <a:lumOff val="5000"/>
                  </a:schemeClr>
                </a:solidFill>
                <a:latin typeface="+mn-ea"/>
                <a:ea typeface="+mn-ea"/>
              </a:rPr>
              <a:t>试件</a:t>
            </a:r>
          </a:p>
        </p:txBody>
      </p:sp>
      <p:sp>
        <p:nvSpPr>
          <p:cNvPr id="29" name="TextBox 1">
            <a:extLst>
              <a:ext uri="{FF2B5EF4-FFF2-40B4-BE49-F238E27FC236}">
                <a16:creationId xmlns:a16="http://schemas.microsoft.com/office/drawing/2014/main" id="{5383F46E-C415-406A-9C2D-1DE4DCFF84DD}"/>
              </a:ext>
            </a:extLst>
          </p:cNvPr>
          <p:cNvSpPr txBox="1"/>
          <p:nvPr/>
        </p:nvSpPr>
        <p:spPr>
          <a:xfrm>
            <a:off x="7699094"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45°S</a:t>
            </a:r>
            <a:r>
              <a:rPr lang="zh-CN" altLang="en-US" sz="1400" dirty="0">
                <a:solidFill>
                  <a:schemeClr val="tx1">
                    <a:lumMod val="95000"/>
                    <a:lumOff val="5000"/>
                  </a:schemeClr>
                </a:solidFill>
                <a:latin typeface="+mn-ea"/>
                <a:ea typeface="+mn-ea"/>
              </a:rPr>
              <a:t>试件</a:t>
            </a:r>
          </a:p>
        </p:txBody>
      </p:sp>
    </p:spTree>
    <p:extLst>
      <p:ext uri="{BB962C8B-B14F-4D97-AF65-F5344CB8AC3E}">
        <p14:creationId xmlns:p14="http://schemas.microsoft.com/office/powerpoint/2010/main" val="212155949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2" name="TextBox 1"/>
          <p:cNvSpPr txBox="1"/>
          <p:nvPr/>
        </p:nvSpPr>
        <p:spPr>
          <a:xfrm>
            <a:off x="575556"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0°</a:t>
            </a:r>
            <a:r>
              <a:rPr lang="zh-CN" altLang="en-US" sz="1400" dirty="0">
                <a:solidFill>
                  <a:schemeClr val="tx1">
                    <a:lumMod val="95000"/>
                    <a:lumOff val="5000"/>
                  </a:schemeClr>
                </a:solidFill>
                <a:latin typeface="+mn-ea"/>
                <a:ea typeface="+mn-ea"/>
              </a:rPr>
              <a:t>试件</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9406" y="1028004"/>
            <a:ext cx="9144000"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加载角度为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（侧面角焊缝）、</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（单边双条焊缝）的试件称为单边双条角焊缝</a:t>
            </a:r>
          </a:p>
        </p:txBody>
      </p:sp>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27" name="TextBox 1">
            <a:extLst>
              <a:ext uri="{FF2B5EF4-FFF2-40B4-BE49-F238E27FC236}">
                <a16:creationId xmlns:a16="http://schemas.microsoft.com/office/drawing/2014/main" id="{3C0E181C-D3E6-4C8C-A977-9B5044C7725F}"/>
              </a:ext>
            </a:extLst>
          </p:cNvPr>
          <p:cNvSpPr txBox="1"/>
          <p:nvPr/>
        </p:nvSpPr>
        <p:spPr>
          <a:xfrm>
            <a:off x="2796797"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15°</a:t>
            </a:r>
            <a:r>
              <a:rPr lang="zh-CN" altLang="en-US" sz="1400" dirty="0">
                <a:solidFill>
                  <a:schemeClr val="tx1">
                    <a:lumMod val="95000"/>
                    <a:lumOff val="5000"/>
                  </a:schemeClr>
                </a:solidFill>
                <a:latin typeface="+mn-ea"/>
                <a:ea typeface="+mn-ea"/>
              </a:rPr>
              <a:t>试件</a:t>
            </a:r>
          </a:p>
        </p:txBody>
      </p:sp>
      <p:sp>
        <p:nvSpPr>
          <p:cNvPr id="28" name="TextBox 1">
            <a:extLst>
              <a:ext uri="{FF2B5EF4-FFF2-40B4-BE49-F238E27FC236}">
                <a16:creationId xmlns:a16="http://schemas.microsoft.com/office/drawing/2014/main" id="{FE51577E-16D4-4847-947C-E6D96E2973B5}"/>
              </a:ext>
            </a:extLst>
          </p:cNvPr>
          <p:cNvSpPr txBox="1"/>
          <p:nvPr/>
        </p:nvSpPr>
        <p:spPr>
          <a:xfrm>
            <a:off x="5179519"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30°</a:t>
            </a:r>
            <a:r>
              <a:rPr lang="zh-CN" altLang="en-US" sz="1400" dirty="0">
                <a:solidFill>
                  <a:schemeClr val="tx1">
                    <a:lumMod val="95000"/>
                    <a:lumOff val="5000"/>
                  </a:schemeClr>
                </a:solidFill>
                <a:latin typeface="+mn-ea"/>
                <a:ea typeface="+mn-ea"/>
              </a:rPr>
              <a:t>试件</a:t>
            </a:r>
          </a:p>
        </p:txBody>
      </p:sp>
      <p:sp>
        <p:nvSpPr>
          <p:cNvPr id="29" name="TextBox 1">
            <a:extLst>
              <a:ext uri="{FF2B5EF4-FFF2-40B4-BE49-F238E27FC236}">
                <a16:creationId xmlns:a16="http://schemas.microsoft.com/office/drawing/2014/main" id="{5383F46E-C415-406A-9C2D-1DE4DCFF84DD}"/>
              </a:ext>
            </a:extLst>
          </p:cNvPr>
          <p:cNvSpPr txBox="1"/>
          <p:nvPr/>
        </p:nvSpPr>
        <p:spPr>
          <a:xfrm>
            <a:off x="7699094" y="5973072"/>
            <a:ext cx="1159402"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45°D</a:t>
            </a:r>
            <a:r>
              <a:rPr lang="zh-CN" altLang="en-US" sz="1400" dirty="0">
                <a:solidFill>
                  <a:schemeClr val="tx1">
                    <a:lumMod val="95000"/>
                    <a:lumOff val="5000"/>
                  </a:schemeClr>
                </a:solidFill>
                <a:latin typeface="+mn-ea"/>
                <a:ea typeface="+mn-ea"/>
              </a:rPr>
              <a:t>试件</a:t>
            </a:r>
          </a:p>
        </p:txBody>
      </p:sp>
      <p:pic>
        <p:nvPicPr>
          <p:cNvPr id="30" name="图片 29" descr="C:\Users\ADMINI~1\AppData\Local\Temp\1552028471.png">
            <a:extLst>
              <a:ext uri="{FF2B5EF4-FFF2-40B4-BE49-F238E27FC236}">
                <a16:creationId xmlns:a16="http://schemas.microsoft.com/office/drawing/2014/main" id="{8EF1B0D5-FD9C-4D8C-83B0-E3529F37D9C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9929" y="1401766"/>
            <a:ext cx="2230986" cy="2880000"/>
          </a:xfrm>
          <a:prstGeom prst="rect">
            <a:avLst/>
          </a:prstGeom>
          <a:noFill/>
          <a:ln>
            <a:noFill/>
          </a:ln>
        </p:spPr>
      </p:pic>
      <p:pic>
        <p:nvPicPr>
          <p:cNvPr id="31" name="图片 30" descr="C:\Users\ADMINI~1\AppData\Local\Temp\1552028514(1).png">
            <a:extLst>
              <a:ext uri="{FF2B5EF4-FFF2-40B4-BE49-F238E27FC236}">
                <a16:creationId xmlns:a16="http://schemas.microsoft.com/office/drawing/2014/main" id="{F38F24E3-D8FA-44D8-9067-3AC75011D20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996" y="1449577"/>
            <a:ext cx="2309876" cy="2880000"/>
          </a:xfrm>
          <a:prstGeom prst="rect">
            <a:avLst/>
          </a:prstGeom>
          <a:noFill/>
          <a:ln>
            <a:noFill/>
          </a:ln>
        </p:spPr>
      </p:pic>
      <p:pic>
        <p:nvPicPr>
          <p:cNvPr id="32" name="图片 31" descr="C:\Users\ADMINI~1\AppData\Local\Temp\1552028539(1).png">
            <a:extLst>
              <a:ext uri="{FF2B5EF4-FFF2-40B4-BE49-F238E27FC236}">
                <a16:creationId xmlns:a16="http://schemas.microsoft.com/office/drawing/2014/main" id="{F1C6D900-4012-411F-88FA-44B97BA8F0C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7744" y="1432904"/>
            <a:ext cx="2093082" cy="2880000"/>
          </a:xfrm>
          <a:prstGeom prst="rect">
            <a:avLst/>
          </a:prstGeom>
          <a:noFill/>
          <a:ln>
            <a:noFill/>
          </a:ln>
        </p:spPr>
      </p:pic>
      <p:pic>
        <p:nvPicPr>
          <p:cNvPr id="33" name="图片 32" descr="C:\Users\ADMINI~1\AppData\Local\Temp\1552028563(1).png">
            <a:extLst>
              <a:ext uri="{FF2B5EF4-FFF2-40B4-BE49-F238E27FC236}">
                <a16:creationId xmlns:a16="http://schemas.microsoft.com/office/drawing/2014/main" id="{4E6D8141-2832-40BC-8045-EC3EB0CD017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504" y="1409642"/>
            <a:ext cx="1758314" cy="2880000"/>
          </a:xfrm>
          <a:prstGeom prst="rect">
            <a:avLst/>
          </a:prstGeom>
          <a:noFill/>
          <a:ln>
            <a:noFill/>
          </a:ln>
        </p:spPr>
      </p:pic>
      <p:pic>
        <p:nvPicPr>
          <p:cNvPr id="36" name="图片 35" descr="I:\1毕业课题\#Graduate-thesis\4试验照片\201901第二批角焊缝试验\试验前\IMG_9950.JPG">
            <a:extLst>
              <a:ext uri="{FF2B5EF4-FFF2-40B4-BE49-F238E27FC236}">
                <a16:creationId xmlns:a16="http://schemas.microsoft.com/office/drawing/2014/main" id="{4EA964FF-F47A-4822-AD80-9F49E0C6AF09}"/>
              </a:ext>
            </a:extLst>
          </p:cNvPr>
          <p:cNvPicPr/>
          <p:nvPr/>
        </p:nvPicPr>
        <p:blipFill rotWithShape="1">
          <a:blip r:embed="rId11" cstate="print">
            <a:extLst>
              <a:ext uri="{28A0092B-C50C-407E-A947-70E740481C1C}">
                <a14:useLocalDpi xmlns:a14="http://schemas.microsoft.com/office/drawing/2010/main" val="0"/>
              </a:ext>
            </a:extLst>
          </a:blip>
          <a:srcRect l="1" t="30030" r="3197" b="7574"/>
          <a:stretch/>
        </p:blipFill>
        <p:spPr bwMode="auto">
          <a:xfrm>
            <a:off x="7243757" y="4283292"/>
            <a:ext cx="1689100" cy="1450975"/>
          </a:xfrm>
          <a:prstGeom prst="rect">
            <a:avLst/>
          </a:prstGeom>
          <a:noFill/>
          <a:ln>
            <a:noFill/>
          </a:ln>
          <a:extLst>
            <a:ext uri="{53640926-AAD7-44D8-BBD7-CCE9431645EC}">
              <a14:shadowObscured xmlns:a14="http://schemas.microsoft.com/office/drawing/2010/main"/>
            </a:ext>
          </a:extLst>
        </p:spPr>
      </p:pic>
      <p:pic>
        <p:nvPicPr>
          <p:cNvPr id="37" name="图片 36" descr="I:\1毕业课题\#Graduate-thesis\4试验照片\201901第二批角焊缝试验\试验前\IMG_9989.JPG">
            <a:extLst>
              <a:ext uri="{FF2B5EF4-FFF2-40B4-BE49-F238E27FC236}">
                <a16:creationId xmlns:a16="http://schemas.microsoft.com/office/drawing/2014/main" id="{C815AE0E-9249-479B-9C54-3805646EB716}"/>
              </a:ext>
            </a:extLst>
          </p:cNvPr>
          <p:cNvPicPr/>
          <p:nvPr/>
        </p:nvPicPr>
        <p:blipFill rotWithShape="1">
          <a:blip r:embed="rId12" cstate="print">
            <a:extLst>
              <a:ext uri="{28A0092B-C50C-407E-A947-70E740481C1C}">
                <a14:useLocalDpi xmlns:a14="http://schemas.microsoft.com/office/drawing/2010/main" val="0"/>
              </a:ext>
            </a:extLst>
          </a:blip>
          <a:srcRect l="12132" t="14846" r="17069" b="5624"/>
          <a:stretch/>
        </p:blipFill>
        <p:spPr bwMode="auto">
          <a:xfrm>
            <a:off x="4839869" y="4318217"/>
            <a:ext cx="1680845" cy="1416050"/>
          </a:xfrm>
          <a:prstGeom prst="rect">
            <a:avLst/>
          </a:prstGeom>
          <a:noFill/>
          <a:ln>
            <a:noFill/>
          </a:ln>
          <a:extLst>
            <a:ext uri="{53640926-AAD7-44D8-BBD7-CCE9431645EC}">
              <a14:shadowObscured xmlns:a14="http://schemas.microsoft.com/office/drawing/2010/main"/>
            </a:ext>
          </a:extLst>
        </p:spPr>
      </p:pic>
      <p:pic>
        <p:nvPicPr>
          <p:cNvPr id="38" name="图片 37" descr="I:\1毕业课题\#Graduate-thesis\4试验照片\201901第二批角焊缝试验\试验前\IMG_9991.JPG">
            <a:extLst>
              <a:ext uri="{FF2B5EF4-FFF2-40B4-BE49-F238E27FC236}">
                <a16:creationId xmlns:a16="http://schemas.microsoft.com/office/drawing/2014/main" id="{48259C3A-FEF3-4086-8F1F-5DE496376811}"/>
              </a:ext>
            </a:extLst>
          </p:cNvPr>
          <p:cNvPicPr/>
          <p:nvPr/>
        </p:nvPicPr>
        <p:blipFill rotWithShape="1">
          <a:blip r:embed="rId13" cstate="print">
            <a:extLst>
              <a:ext uri="{28A0092B-C50C-407E-A947-70E740481C1C}">
                <a14:useLocalDpi xmlns:a14="http://schemas.microsoft.com/office/drawing/2010/main" val="0"/>
              </a:ext>
            </a:extLst>
          </a:blip>
          <a:srcRect l="-590" t="29617" r="2800" b="13699"/>
          <a:stretch/>
        </p:blipFill>
        <p:spPr bwMode="auto">
          <a:xfrm>
            <a:off x="2422438" y="4319243"/>
            <a:ext cx="1758315" cy="1421765"/>
          </a:xfrm>
          <a:prstGeom prst="rect">
            <a:avLst/>
          </a:prstGeom>
          <a:noFill/>
          <a:ln>
            <a:noFill/>
          </a:ln>
          <a:extLst>
            <a:ext uri="{53640926-AAD7-44D8-BBD7-CCE9431645EC}">
              <a14:shadowObscured xmlns:a14="http://schemas.microsoft.com/office/drawing/2010/main"/>
            </a:ext>
          </a:extLst>
        </p:spPr>
      </p:pic>
      <p:pic>
        <p:nvPicPr>
          <p:cNvPr id="39" name="图片 38" descr="I:\1毕业课题\#Graduate-thesis\4试验照片\201901第二批角焊缝试验\试验前\IMG_0007.JPG">
            <a:extLst>
              <a:ext uri="{FF2B5EF4-FFF2-40B4-BE49-F238E27FC236}">
                <a16:creationId xmlns:a16="http://schemas.microsoft.com/office/drawing/2014/main" id="{2C35CCC5-F6A1-4882-AB2C-76DFC34D3842}"/>
              </a:ext>
            </a:extLst>
          </p:cNvPr>
          <p:cNvPicPr/>
          <p:nvPr/>
        </p:nvPicPr>
        <p:blipFill rotWithShape="1">
          <a:blip r:embed="rId14" cstate="print">
            <a:extLst>
              <a:ext uri="{28A0092B-C50C-407E-A947-70E740481C1C}">
                <a14:useLocalDpi xmlns:a14="http://schemas.microsoft.com/office/drawing/2010/main" val="0"/>
              </a:ext>
            </a:extLst>
          </a:blip>
          <a:srcRect l="18236" t="9721" r="14802" b="9848"/>
          <a:stretch/>
        </p:blipFill>
        <p:spPr bwMode="auto">
          <a:xfrm>
            <a:off x="144247" y="4289642"/>
            <a:ext cx="1682115" cy="1473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320669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2" name="TextBox 1"/>
          <p:cNvSpPr txBox="1"/>
          <p:nvPr/>
        </p:nvSpPr>
        <p:spPr>
          <a:xfrm>
            <a:off x="3291555" y="5162157"/>
            <a:ext cx="3337738" cy="1023742"/>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1—MTS</a:t>
            </a:r>
            <a:r>
              <a:rPr lang="zh-CN" altLang="en-US" sz="1400" dirty="0">
                <a:solidFill>
                  <a:schemeClr val="tx1">
                    <a:lumMod val="95000"/>
                    <a:lumOff val="5000"/>
                  </a:schemeClr>
                </a:solidFill>
                <a:latin typeface="+mn-ea"/>
                <a:ea typeface="+mn-ea"/>
              </a:rPr>
              <a:t>多功能试验机</a:t>
            </a:r>
            <a:endParaRPr lang="en-US" altLang="zh-CN" sz="1400" dirty="0">
              <a:solidFill>
                <a:schemeClr val="tx1">
                  <a:lumMod val="95000"/>
                  <a:lumOff val="5000"/>
                </a:schemeClr>
              </a:solidFill>
              <a:latin typeface="+mn-ea"/>
              <a:ea typeface="+mn-ea"/>
            </a:endParaRPr>
          </a:p>
          <a:p>
            <a:pPr>
              <a:lnSpc>
                <a:spcPct val="150000"/>
              </a:lnSpc>
            </a:pPr>
            <a:r>
              <a:rPr lang="en-US" altLang="zh-CN" sz="1400" dirty="0">
                <a:solidFill>
                  <a:schemeClr val="tx1">
                    <a:lumMod val="95000"/>
                    <a:lumOff val="5000"/>
                  </a:schemeClr>
                </a:solidFill>
                <a:latin typeface="+mn-ea"/>
                <a:ea typeface="+mn-ea"/>
              </a:rPr>
              <a:t>2</a:t>
            </a:r>
            <a:r>
              <a:rPr lang="en-US" altLang="zh-CN" sz="1400" dirty="0">
                <a:solidFill>
                  <a:schemeClr val="tx1">
                    <a:lumMod val="95000"/>
                    <a:lumOff val="5000"/>
                  </a:schemeClr>
                </a:solidFill>
                <a:latin typeface="+mn-ea"/>
              </a:rPr>
              <a:t> —DIC</a:t>
            </a:r>
            <a:r>
              <a:rPr lang="zh-CN" altLang="en-US" sz="1400" dirty="0">
                <a:solidFill>
                  <a:schemeClr val="tx1">
                    <a:lumMod val="95000"/>
                    <a:lumOff val="5000"/>
                  </a:schemeClr>
                </a:solidFill>
                <a:latin typeface="+mn-ea"/>
              </a:rPr>
              <a:t>测量系统</a:t>
            </a:r>
            <a:endParaRPr lang="en-US" altLang="zh-CN" sz="1400" dirty="0">
              <a:solidFill>
                <a:schemeClr val="tx1">
                  <a:lumMod val="95000"/>
                  <a:lumOff val="5000"/>
                </a:schemeClr>
              </a:solidFill>
              <a:latin typeface="+mn-ea"/>
            </a:endParaRPr>
          </a:p>
          <a:p>
            <a:pPr>
              <a:lnSpc>
                <a:spcPct val="150000"/>
              </a:lnSpc>
            </a:pPr>
            <a:r>
              <a:rPr lang="en-US" altLang="zh-CN" sz="1400" dirty="0">
                <a:solidFill>
                  <a:schemeClr val="tx1">
                    <a:lumMod val="95000"/>
                    <a:lumOff val="5000"/>
                  </a:schemeClr>
                </a:solidFill>
                <a:latin typeface="+mn-ea"/>
                <a:ea typeface="+mn-ea"/>
              </a:rPr>
              <a:t>3</a:t>
            </a:r>
            <a:r>
              <a:rPr lang="en-US" altLang="zh-CN" sz="1400" dirty="0">
                <a:solidFill>
                  <a:schemeClr val="tx1">
                    <a:lumMod val="95000"/>
                    <a:lumOff val="5000"/>
                  </a:schemeClr>
                </a:solidFill>
                <a:latin typeface="+mn-ea"/>
              </a:rPr>
              <a:t> —</a:t>
            </a:r>
            <a:r>
              <a:rPr lang="zh-CN" altLang="en-US" sz="1400" dirty="0">
                <a:solidFill>
                  <a:schemeClr val="tx1">
                    <a:lumMod val="95000"/>
                    <a:lumOff val="5000"/>
                  </a:schemeClr>
                </a:solidFill>
                <a:latin typeface="+mn-ea"/>
              </a:rPr>
              <a:t>试验过程中</a:t>
            </a:r>
            <a:r>
              <a:rPr lang="en-US" altLang="zh-CN" sz="1400" dirty="0">
                <a:solidFill>
                  <a:schemeClr val="tx1">
                    <a:lumMod val="95000"/>
                    <a:lumOff val="5000"/>
                  </a:schemeClr>
                </a:solidFill>
                <a:latin typeface="+mn-ea"/>
              </a:rPr>
              <a:t>DIC</a:t>
            </a:r>
            <a:r>
              <a:rPr lang="zh-CN" altLang="en-US" sz="1400" dirty="0">
                <a:solidFill>
                  <a:schemeClr val="tx1">
                    <a:lumMod val="95000"/>
                    <a:lumOff val="5000"/>
                  </a:schemeClr>
                </a:solidFill>
                <a:latin typeface="+mn-ea"/>
              </a:rPr>
              <a:t>测量系统的采集频率</a:t>
            </a:r>
            <a:endParaRPr lang="zh-CN" altLang="en-US" sz="1400" dirty="0">
              <a:solidFill>
                <a:schemeClr val="tx1">
                  <a:lumMod val="95000"/>
                  <a:lumOff val="5000"/>
                </a:schemeClr>
              </a:solidFill>
              <a:latin typeface="+mn-ea"/>
              <a:ea typeface="+mn-ea"/>
            </a:endParaRP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9406" y="1028004"/>
            <a:ext cx="9144000"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加载机采用液压伺服控制的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MTS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多功能试验机，加载能力为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2000kN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，加载全程采用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1mm/min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的位移控制来模拟静力加载过程，本试验的荷载数据取自试验机的加载力。</a:t>
            </a: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ARAMIS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Digitai</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Image Correlation (DIC) -ARAMIS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三维光学全场变形和应变测量分析系统是一种全新的应变位移测量手段，本试验的位移数据主要来自于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全场应变测量系统。</a:t>
            </a:r>
          </a:p>
          <a:p>
            <a:pPr eaLnBrk="1" hangingPunct="1">
              <a:lnSpc>
                <a:spcPct val="150000"/>
              </a:lnSpc>
              <a:spcBef>
                <a:spcPct val="0"/>
              </a:spcBef>
              <a:buFontTx/>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pic>
        <p:nvPicPr>
          <p:cNvPr id="42" name="图片 41" descr="IMG_5800">
            <a:extLst>
              <a:ext uri="{FF2B5EF4-FFF2-40B4-BE49-F238E27FC236}">
                <a16:creationId xmlns:a16="http://schemas.microsoft.com/office/drawing/2014/main" id="{45BCC99A-9EB2-4DC4-9CBF-FF2AC17CD72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556" y="2525086"/>
            <a:ext cx="2242185" cy="1677670"/>
          </a:xfrm>
          <a:prstGeom prst="rect">
            <a:avLst/>
          </a:prstGeom>
          <a:noFill/>
          <a:ln>
            <a:noFill/>
          </a:ln>
        </p:spPr>
      </p:pic>
      <p:pic>
        <p:nvPicPr>
          <p:cNvPr id="43" name="图片 42" descr="IMG_5797">
            <a:extLst>
              <a:ext uri="{FF2B5EF4-FFF2-40B4-BE49-F238E27FC236}">
                <a16:creationId xmlns:a16="http://schemas.microsoft.com/office/drawing/2014/main" id="{ED093441-4819-4370-8FBF-F20A904160AA}"/>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9339" y="4315385"/>
            <a:ext cx="2258060" cy="1693545"/>
          </a:xfrm>
          <a:prstGeom prst="rect">
            <a:avLst/>
          </a:prstGeom>
          <a:noFill/>
          <a:ln>
            <a:noFill/>
          </a:ln>
        </p:spPr>
      </p:pic>
      <p:pic>
        <p:nvPicPr>
          <p:cNvPr id="4" name="图片 3">
            <a:extLst>
              <a:ext uri="{FF2B5EF4-FFF2-40B4-BE49-F238E27FC236}">
                <a16:creationId xmlns:a16="http://schemas.microsoft.com/office/drawing/2014/main" id="{C605C024-859F-416E-801C-AC356B196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6490" y="2615371"/>
            <a:ext cx="5391902" cy="2505425"/>
          </a:xfrm>
          <a:prstGeom prst="rect">
            <a:avLst/>
          </a:prstGeom>
        </p:spPr>
      </p:pic>
      <p:cxnSp>
        <p:nvCxnSpPr>
          <p:cNvPr id="6" name="直接连接符 5">
            <a:extLst>
              <a:ext uri="{FF2B5EF4-FFF2-40B4-BE49-F238E27FC236}">
                <a16:creationId xmlns:a16="http://schemas.microsoft.com/office/drawing/2014/main" id="{B966B90F-CDD0-4B9A-A5F5-9E16751C5EC8}"/>
              </a:ext>
            </a:extLst>
          </p:cNvPr>
          <p:cNvCxnSpPr/>
          <p:nvPr/>
        </p:nvCxnSpPr>
        <p:spPr>
          <a:xfrm>
            <a:off x="8034186" y="5265204"/>
            <a:ext cx="0" cy="74372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6D52248E-5C9C-4322-B6E1-563EB5379EFF}"/>
              </a:ext>
            </a:extLst>
          </p:cNvPr>
          <p:cNvCxnSpPr>
            <a:cxnSpLocks/>
          </p:cNvCxnSpPr>
          <p:nvPr/>
        </p:nvCxnSpPr>
        <p:spPr>
          <a:xfrm flipV="1">
            <a:off x="7634235" y="5657877"/>
            <a:ext cx="396044" cy="288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5" name="TextBox 1">
            <a:extLst>
              <a:ext uri="{FF2B5EF4-FFF2-40B4-BE49-F238E27FC236}">
                <a16:creationId xmlns:a16="http://schemas.microsoft.com/office/drawing/2014/main" id="{3D265439-F803-4A29-AD87-8AE965C84207}"/>
              </a:ext>
            </a:extLst>
          </p:cNvPr>
          <p:cNvSpPr txBox="1"/>
          <p:nvPr/>
        </p:nvSpPr>
        <p:spPr>
          <a:xfrm>
            <a:off x="7642349" y="5240884"/>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1</a:t>
            </a:r>
            <a:endParaRPr lang="zh-CN" altLang="en-US" sz="1400" dirty="0">
              <a:solidFill>
                <a:schemeClr val="tx1">
                  <a:lumMod val="95000"/>
                  <a:lumOff val="5000"/>
                </a:schemeClr>
              </a:solidFill>
              <a:latin typeface="+mn-ea"/>
              <a:ea typeface="+mn-ea"/>
            </a:endParaRPr>
          </a:p>
        </p:txBody>
      </p:sp>
      <p:sp>
        <p:nvSpPr>
          <p:cNvPr id="46" name="TextBox 1">
            <a:extLst>
              <a:ext uri="{FF2B5EF4-FFF2-40B4-BE49-F238E27FC236}">
                <a16:creationId xmlns:a16="http://schemas.microsoft.com/office/drawing/2014/main" id="{68589C1F-A638-4D4E-ABF1-0BF9CDC23FF8}"/>
              </a:ext>
            </a:extLst>
          </p:cNvPr>
          <p:cNvSpPr txBox="1"/>
          <p:nvPr/>
        </p:nvSpPr>
        <p:spPr>
          <a:xfrm>
            <a:off x="7642349" y="5684872"/>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2</a:t>
            </a:r>
            <a:endParaRPr lang="zh-CN" altLang="en-US" sz="1400" dirty="0">
              <a:solidFill>
                <a:schemeClr val="tx1">
                  <a:lumMod val="95000"/>
                  <a:lumOff val="5000"/>
                </a:schemeClr>
              </a:solidFill>
              <a:latin typeface="+mn-ea"/>
              <a:ea typeface="+mn-ea"/>
            </a:endParaRPr>
          </a:p>
        </p:txBody>
      </p:sp>
      <p:sp>
        <p:nvSpPr>
          <p:cNvPr id="47" name="TextBox 1">
            <a:extLst>
              <a:ext uri="{FF2B5EF4-FFF2-40B4-BE49-F238E27FC236}">
                <a16:creationId xmlns:a16="http://schemas.microsoft.com/office/drawing/2014/main" id="{F39F511C-6D02-4C9F-8DDE-6DCE58402DEF}"/>
              </a:ext>
            </a:extLst>
          </p:cNvPr>
          <p:cNvSpPr txBox="1"/>
          <p:nvPr/>
        </p:nvSpPr>
        <p:spPr>
          <a:xfrm>
            <a:off x="8181975" y="5467027"/>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3</a:t>
            </a:r>
            <a:endParaRPr lang="zh-CN" altLang="en-US" sz="14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1491867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2" name="TextBox 1"/>
          <p:cNvSpPr txBox="1"/>
          <p:nvPr/>
        </p:nvSpPr>
        <p:spPr>
          <a:xfrm>
            <a:off x="5551081" y="6022624"/>
            <a:ext cx="3337738" cy="377411"/>
          </a:xfrm>
          <a:prstGeom prst="rect">
            <a:avLst/>
          </a:prstGeom>
          <a:noFill/>
        </p:spPr>
        <p:txBody>
          <a:bodyPr wrap="square" rtlCol="0">
            <a:spAutoFit/>
          </a:bodyPr>
          <a:lstStyle/>
          <a:p>
            <a:pPr>
              <a:lnSpc>
                <a:spcPct val="150000"/>
              </a:lnSpc>
            </a:pPr>
            <a:endParaRPr lang="zh-CN" altLang="en-US" sz="1400" dirty="0">
              <a:solidFill>
                <a:schemeClr val="tx1">
                  <a:lumMod val="95000"/>
                  <a:lumOff val="5000"/>
                </a:schemeClr>
              </a:solidFill>
              <a:latin typeface="+mn-ea"/>
              <a:ea typeface="+mn-ea"/>
            </a:endParaRP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mc:AlternateContent xmlns:mc="http://schemas.openxmlformats.org/markup-compatibility/2006" xmlns:a14="http://schemas.microsoft.com/office/drawing/2010/main">
        <mc:Choice Requires="a14">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9406" y="1028004"/>
                <a:ext cx="9144000" cy="11568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角焊缝试验采用的焊接工艺是气体保护焊（</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GMAW</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），焊接过程采用气体保护焊，保护气体为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80%Ar+20%CO2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，本次试验热输入量为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a:t>
                </a:r>
                <a14:m>
                  <m:oMath xmlns:m="http://schemas.openxmlformats.org/officeDocument/2006/math">
                    <m:r>
                      <a:rPr lang="en-US" altLang="zh-CN" sz="1600" b="0" i="0" smtClean="0">
                        <a:latin typeface="Cambria Math" panose="02040503050406030204" pitchFamily="18" charset="0"/>
                      </a:rPr>
                      <m:t> </m:t>
                    </m:r>
                    <m:r>
                      <a:rPr lang="zh-CN" altLang="en-US" sz="1600" i="1">
                        <a:latin typeface="Cambria Math" panose="02040503050406030204" pitchFamily="18" charset="0"/>
                      </a:rPr>
                      <m:t>𝑘</m:t>
                    </m:r>
                    <m:f>
                      <m:fPr>
                        <m:type m:val="lin"/>
                        <m:ctrlPr>
                          <a:rPr lang="zh-CN" altLang="en-US" sz="1600" i="1">
                            <a:latin typeface="Cambria Math" panose="02040503050406030204" pitchFamily="18" charset="0"/>
                          </a:rPr>
                        </m:ctrlPr>
                      </m:fPr>
                      <m:num>
                        <m:r>
                          <a:rPr lang="zh-CN" altLang="en-US" sz="1600" i="1">
                            <a:latin typeface="Cambria Math" panose="02040503050406030204" pitchFamily="18" charset="0"/>
                          </a:rPr>
                          <m:t>𝐽</m:t>
                        </m:r>
                      </m:num>
                      <m:den>
                        <m:r>
                          <a:rPr lang="en-US" altLang="zh-CN" sz="1600" b="0" i="1" smtClean="0">
                            <a:latin typeface="Cambria Math" panose="02040503050406030204" pitchFamily="18" charset="0"/>
                          </a:rPr>
                          <m:t>𝑚</m:t>
                        </m:r>
                      </m:den>
                    </m:f>
                    <m:r>
                      <a:rPr lang="zh-CN" altLang="en-US" sz="1600" i="1">
                        <a:latin typeface="Cambria Math" panose="02040503050406030204" pitchFamily="18" charset="0"/>
                      </a:rPr>
                      <m:t>𝑚</m:t>
                    </m:r>
                  </m:oMath>
                </a14:m>
                <a:endParaRPr lang="zh-CN" altLang="en-US" sz="1600" dirty="0"/>
              </a:p>
              <a:p>
                <a:pPr eaLnBrk="1" hangingPunct="1">
                  <a:lnSpc>
                    <a:spcPct val="150000"/>
                  </a:lnSpc>
                  <a:spcBef>
                    <a:spcPct val="0"/>
                  </a:spcBef>
                  <a:buFontTx/>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3" name="矩形 1">
                <a:extLst>
                  <a:ext uri="{FF2B5EF4-FFF2-40B4-BE49-F238E27FC236}">
                    <a16:creationId xmlns:a16="http://schemas.microsoft.com/office/drawing/2014/main" id="{7A082B9D-EF9F-4875-9725-6FBD9E7C54AA}"/>
                  </a:ext>
                </a:extLst>
              </p:cNvPr>
              <p:cNvSpPr>
                <a:spLocks noRot="1" noChangeAspect="1" noMove="1" noResize="1" noEditPoints="1" noAdjustHandles="1" noChangeArrowheads="1" noChangeShapeType="1" noTextEdit="1"/>
              </p:cNvSpPr>
              <p:nvPr/>
            </p:nvSpPr>
            <p:spPr bwMode="auto">
              <a:xfrm>
                <a:off x="49406" y="1028004"/>
                <a:ext cx="9144000" cy="1156855"/>
              </a:xfrm>
              <a:prstGeom prst="rect">
                <a:avLst/>
              </a:prstGeom>
              <a:blipFill>
                <a:blip r:embed="rId8"/>
                <a:stretch>
                  <a:fillRect l="-333" b="-169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pic>
        <p:nvPicPr>
          <p:cNvPr id="5" name="图片 4">
            <a:extLst>
              <a:ext uri="{FF2B5EF4-FFF2-40B4-BE49-F238E27FC236}">
                <a16:creationId xmlns:a16="http://schemas.microsoft.com/office/drawing/2014/main" id="{62B661B3-A5A3-4112-A9B7-D2ECD0851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5405" y="3002568"/>
            <a:ext cx="5249008" cy="1600423"/>
          </a:xfrm>
          <a:prstGeom prst="rect">
            <a:avLst/>
          </a:prstGeom>
        </p:spPr>
      </p:pic>
      <p:graphicFrame>
        <p:nvGraphicFramePr>
          <p:cNvPr id="8" name="对象 7">
            <a:extLst>
              <a:ext uri="{FF2B5EF4-FFF2-40B4-BE49-F238E27FC236}">
                <a16:creationId xmlns:a16="http://schemas.microsoft.com/office/drawing/2014/main" id="{3D74FB40-3D54-465E-96C3-1280F663E8E9}"/>
              </a:ext>
            </a:extLst>
          </p:cNvPr>
          <p:cNvGraphicFramePr>
            <a:graphicFrameLocks noChangeAspect="1"/>
          </p:cNvGraphicFramePr>
          <p:nvPr>
            <p:extLst>
              <p:ext uri="{D42A27DB-BD31-4B8C-83A1-F6EECF244321}">
                <p14:modId xmlns:p14="http://schemas.microsoft.com/office/powerpoint/2010/main" val="537600436"/>
              </p:ext>
            </p:extLst>
          </p:nvPr>
        </p:nvGraphicFramePr>
        <p:xfrm>
          <a:off x="482566" y="1960709"/>
          <a:ext cx="6285678" cy="798181"/>
        </p:xfrm>
        <a:graphic>
          <a:graphicData uri="http://schemas.openxmlformats.org/presentationml/2006/ole">
            <mc:AlternateContent xmlns:mc="http://schemas.openxmlformats.org/markup-compatibility/2006">
              <mc:Choice xmlns:v="urn:schemas-microsoft-com:vml" Requires="v">
                <p:oleObj spid="_x0000_s258123" name="Equation" r:id="rId10" imgW="2984500" imgH="419100" progId="Equation.DSMT4">
                  <p:embed/>
                </p:oleObj>
              </mc:Choice>
              <mc:Fallback>
                <p:oleObj name="Equation" r:id="rId10" imgW="2984500" imgH="419100"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566" y="1960709"/>
                        <a:ext cx="6285678" cy="798181"/>
                      </a:xfrm>
                      <a:prstGeom prst="rect">
                        <a:avLst/>
                      </a:prstGeom>
                      <a:noFill/>
                    </p:spPr>
                  </p:pic>
                </p:oleObj>
              </mc:Fallback>
            </mc:AlternateContent>
          </a:graphicData>
        </a:graphic>
      </p:graphicFrame>
      <p:pic>
        <p:nvPicPr>
          <p:cNvPr id="32" name="图片 31" descr="C:\Users\zhaochen\AppData\Local\Temp\WeChat Files\502f1b4de45a5f32a8098c1148e5edd.jpg">
            <a:extLst>
              <a:ext uri="{FF2B5EF4-FFF2-40B4-BE49-F238E27FC236}">
                <a16:creationId xmlns:a16="http://schemas.microsoft.com/office/drawing/2014/main" id="{0F04741A-E4D2-4A8F-8CE4-2A8422F48A28}"/>
              </a:ext>
            </a:extLst>
          </p:cNvPr>
          <p:cNvPicPr/>
          <p:nvPr/>
        </p:nvPicPr>
        <p:blipFill rotWithShape="1">
          <a:blip r:embed="rId12" cstate="print">
            <a:extLst>
              <a:ext uri="{28A0092B-C50C-407E-A947-70E740481C1C}">
                <a14:useLocalDpi xmlns:a14="http://schemas.microsoft.com/office/drawing/2010/main" val="0"/>
              </a:ext>
            </a:extLst>
          </a:blip>
          <a:srcRect l="12904" t="4069" r="13953"/>
          <a:stretch/>
        </p:blipFill>
        <p:spPr bwMode="auto">
          <a:xfrm rot="16200000">
            <a:off x="1166674" y="2510866"/>
            <a:ext cx="1598930" cy="2277110"/>
          </a:xfrm>
          <a:prstGeom prst="rect">
            <a:avLst/>
          </a:prstGeom>
          <a:noFill/>
          <a:ln>
            <a:noFill/>
          </a:ln>
          <a:extLst>
            <a:ext uri="{53640926-AAD7-44D8-BBD7-CCE9431645EC}">
              <a14:shadowObscured xmlns:a14="http://schemas.microsoft.com/office/drawing/2010/main"/>
            </a:ext>
          </a:extLst>
        </p:spPr>
      </p:pic>
      <p:pic>
        <p:nvPicPr>
          <p:cNvPr id="33" name="图片 32">
            <a:extLst>
              <a:ext uri="{FF2B5EF4-FFF2-40B4-BE49-F238E27FC236}">
                <a16:creationId xmlns:a16="http://schemas.microsoft.com/office/drawing/2014/main" id="{A2C21568-5E8F-431A-8D0A-588B4DFBCEEF}"/>
              </a:ext>
            </a:extLst>
          </p:cNvPr>
          <p:cNvPicPr/>
          <p:nvPr/>
        </p:nvPicPr>
        <p:blipFill rotWithShape="1">
          <a:blip r:embed="rId13">
            <a:extLst>
              <a:ext uri="{28A0092B-C50C-407E-A947-70E740481C1C}">
                <a14:useLocalDpi xmlns:a14="http://schemas.microsoft.com/office/drawing/2010/main" val="0"/>
              </a:ext>
            </a:extLst>
          </a:blip>
          <a:srcRect l="-1" r="-1125" b="8279"/>
          <a:stretch/>
        </p:blipFill>
        <p:spPr bwMode="auto">
          <a:xfrm>
            <a:off x="1003184" y="4553759"/>
            <a:ext cx="1844040" cy="1621790"/>
          </a:xfrm>
          <a:prstGeom prst="rect">
            <a:avLst/>
          </a:prstGeom>
          <a:noFill/>
          <a:ln>
            <a:noFill/>
          </a:ln>
          <a:extLst>
            <a:ext uri="{53640926-AAD7-44D8-BBD7-CCE9431645EC}">
              <a14:shadowObscured xmlns:a14="http://schemas.microsoft.com/office/drawing/2010/main"/>
            </a:ext>
          </a:extLst>
        </p:spPr>
      </p:pic>
      <p:sp>
        <p:nvSpPr>
          <p:cNvPr id="36" name="TextBox 1">
            <a:extLst>
              <a:ext uri="{FF2B5EF4-FFF2-40B4-BE49-F238E27FC236}">
                <a16:creationId xmlns:a16="http://schemas.microsoft.com/office/drawing/2014/main" id="{3DD5DBA3-3CA6-40D2-960A-C817DA6101C6}"/>
              </a:ext>
            </a:extLst>
          </p:cNvPr>
          <p:cNvSpPr txBox="1"/>
          <p:nvPr/>
        </p:nvSpPr>
        <p:spPr>
          <a:xfrm>
            <a:off x="3672661" y="4855926"/>
            <a:ext cx="3547273" cy="1346907"/>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1 —</a:t>
            </a:r>
            <a:r>
              <a:rPr lang="zh-CN" altLang="en-US" sz="1400" dirty="0">
                <a:solidFill>
                  <a:schemeClr val="tx1">
                    <a:lumMod val="95000"/>
                    <a:lumOff val="5000"/>
                  </a:schemeClr>
                </a:solidFill>
                <a:latin typeface="+mn-ea"/>
                <a:ea typeface="+mn-ea"/>
              </a:rPr>
              <a:t>焊脚尺</a:t>
            </a:r>
            <a:endParaRPr lang="en-US" altLang="zh-CN" sz="1400" dirty="0">
              <a:solidFill>
                <a:schemeClr val="tx1">
                  <a:lumMod val="95000"/>
                  <a:lumOff val="5000"/>
                </a:schemeClr>
              </a:solidFill>
              <a:latin typeface="+mn-ea"/>
              <a:ea typeface="+mn-ea"/>
            </a:endParaRPr>
          </a:p>
          <a:p>
            <a:pPr>
              <a:lnSpc>
                <a:spcPct val="150000"/>
              </a:lnSpc>
            </a:pPr>
            <a:r>
              <a:rPr lang="en-US" altLang="zh-CN" sz="1400" dirty="0">
                <a:solidFill>
                  <a:schemeClr val="tx1">
                    <a:lumMod val="95000"/>
                    <a:lumOff val="5000"/>
                  </a:schemeClr>
                </a:solidFill>
                <a:latin typeface="+mn-ea"/>
                <a:ea typeface="+mn-ea"/>
              </a:rPr>
              <a:t>2</a:t>
            </a:r>
            <a:r>
              <a:rPr lang="en-US" altLang="zh-CN" sz="1400" dirty="0">
                <a:solidFill>
                  <a:schemeClr val="tx1">
                    <a:lumMod val="95000"/>
                    <a:lumOff val="5000"/>
                  </a:schemeClr>
                </a:solidFill>
                <a:latin typeface="+mn-ea"/>
              </a:rPr>
              <a:t> —</a:t>
            </a:r>
            <a:r>
              <a:rPr lang="zh-CN" altLang="en-US" sz="1400" dirty="0">
                <a:solidFill>
                  <a:schemeClr val="tx1">
                    <a:lumMod val="95000"/>
                    <a:lumOff val="5000"/>
                  </a:schemeClr>
                </a:solidFill>
                <a:latin typeface="+mn-ea"/>
              </a:rPr>
              <a:t>试件测量示意图</a:t>
            </a:r>
            <a:endParaRPr lang="en-US" altLang="zh-CN" sz="1400" dirty="0">
              <a:solidFill>
                <a:schemeClr val="tx1">
                  <a:lumMod val="95000"/>
                  <a:lumOff val="5000"/>
                </a:schemeClr>
              </a:solidFill>
              <a:latin typeface="+mn-ea"/>
            </a:endParaRPr>
          </a:p>
          <a:p>
            <a:pPr>
              <a:lnSpc>
                <a:spcPct val="150000"/>
              </a:lnSpc>
            </a:pPr>
            <a:r>
              <a:rPr lang="en-US" altLang="zh-CN" sz="1400" dirty="0">
                <a:solidFill>
                  <a:schemeClr val="tx1">
                    <a:lumMod val="95000"/>
                    <a:lumOff val="5000"/>
                  </a:schemeClr>
                </a:solidFill>
                <a:latin typeface="+mn-ea"/>
                <a:ea typeface="+mn-ea"/>
              </a:rPr>
              <a:t>3</a:t>
            </a:r>
            <a:r>
              <a:rPr lang="en-US" altLang="zh-CN" sz="1400" dirty="0">
                <a:solidFill>
                  <a:schemeClr val="tx1">
                    <a:lumMod val="95000"/>
                    <a:lumOff val="5000"/>
                  </a:schemeClr>
                </a:solidFill>
                <a:latin typeface="+mn-ea"/>
              </a:rPr>
              <a:t> —DIC</a:t>
            </a:r>
            <a:r>
              <a:rPr lang="zh-CN" altLang="en-US" sz="1400" dirty="0">
                <a:solidFill>
                  <a:schemeClr val="tx1">
                    <a:lumMod val="95000"/>
                    <a:lumOff val="5000"/>
                  </a:schemeClr>
                </a:solidFill>
                <a:latin typeface="+mn-ea"/>
              </a:rPr>
              <a:t>测量系统下的试件变形载体制备</a:t>
            </a:r>
          </a:p>
          <a:p>
            <a:pPr>
              <a:lnSpc>
                <a:spcPct val="150000"/>
              </a:lnSpc>
            </a:pPr>
            <a:endParaRPr lang="zh-CN" altLang="en-US" sz="1400" dirty="0">
              <a:solidFill>
                <a:schemeClr val="tx1">
                  <a:lumMod val="95000"/>
                  <a:lumOff val="5000"/>
                </a:schemeClr>
              </a:solidFill>
              <a:latin typeface="+mn-ea"/>
              <a:ea typeface="+mn-ea"/>
            </a:endParaRPr>
          </a:p>
        </p:txBody>
      </p:sp>
      <p:cxnSp>
        <p:nvCxnSpPr>
          <p:cNvPr id="37" name="直接连接符 36">
            <a:extLst>
              <a:ext uri="{FF2B5EF4-FFF2-40B4-BE49-F238E27FC236}">
                <a16:creationId xmlns:a16="http://schemas.microsoft.com/office/drawing/2014/main" id="{E52516CB-D39F-423B-A423-C4D0A67F1454}"/>
              </a:ext>
            </a:extLst>
          </p:cNvPr>
          <p:cNvCxnSpPr/>
          <p:nvPr/>
        </p:nvCxnSpPr>
        <p:spPr>
          <a:xfrm>
            <a:off x="8415293" y="4958973"/>
            <a:ext cx="0" cy="74372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8F27553D-C1CE-47E9-9E17-1E75CC063286}"/>
              </a:ext>
            </a:extLst>
          </p:cNvPr>
          <p:cNvCxnSpPr>
            <a:cxnSpLocks/>
          </p:cNvCxnSpPr>
          <p:nvPr/>
        </p:nvCxnSpPr>
        <p:spPr>
          <a:xfrm flipV="1">
            <a:off x="8015342" y="5351646"/>
            <a:ext cx="396044" cy="288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9" name="TextBox 1">
            <a:extLst>
              <a:ext uri="{FF2B5EF4-FFF2-40B4-BE49-F238E27FC236}">
                <a16:creationId xmlns:a16="http://schemas.microsoft.com/office/drawing/2014/main" id="{EC6CC40C-99BC-4CE9-9BE1-FDB10AE65908}"/>
              </a:ext>
            </a:extLst>
          </p:cNvPr>
          <p:cNvSpPr txBox="1"/>
          <p:nvPr/>
        </p:nvSpPr>
        <p:spPr>
          <a:xfrm>
            <a:off x="8023456" y="4934653"/>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1</a:t>
            </a:r>
            <a:endParaRPr lang="zh-CN" altLang="en-US" sz="1400" dirty="0">
              <a:solidFill>
                <a:schemeClr val="tx1">
                  <a:lumMod val="95000"/>
                  <a:lumOff val="5000"/>
                </a:schemeClr>
              </a:solidFill>
              <a:latin typeface="+mn-ea"/>
              <a:ea typeface="+mn-ea"/>
            </a:endParaRPr>
          </a:p>
        </p:txBody>
      </p:sp>
      <p:sp>
        <p:nvSpPr>
          <p:cNvPr id="49" name="TextBox 1">
            <a:extLst>
              <a:ext uri="{FF2B5EF4-FFF2-40B4-BE49-F238E27FC236}">
                <a16:creationId xmlns:a16="http://schemas.microsoft.com/office/drawing/2014/main" id="{0DFC024E-E8DB-4508-94E4-29CDB4C920EF}"/>
              </a:ext>
            </a:extLst>
          </p:cNvPr>
          <p:cNvSpPr txBox="1"/>
          <p:nvPr/>
        </p:nvSpPr>
        <p:spPr>
          <a:xfrm>
            <a:off x="8023456" y="5378641"/>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2</a:t>
            </a:r>
            <a:endParaRPr lang="zh-CN" altLang="en-US" sz="1400" dirty="0">
              <a:solidFill>
                <a:schemeClr val="tx1">
                  <a:lumMod val="95000"/>
                  <a:lumOff val="5000"/>
                </a:schemeClr>
              </a:solidFill>
              <a:latin typeface="+mn-ea"/>
              <a:ea typeface="+mn-ea"/>
            </a:endParaRPr>
          </a:p>
        </p:txBody>
      </p:sp>
      <p:sp>
        <p:nvSpPr>
          <p:cNvPr id="50" name="TextBox 1">
            <a:extLst>
              <a:ext uri="{FF2B5EF4-FFF2-40B4-BE49-F238E27FC236}">
                <a16:creationId xmlns:a16="http://schemas.microsoft.com/office/drawing/2014/main" id="{A6608099-D262-45A3-B17A-0DEC5B981E97}"/>
              </a:ext>
            </a:extLst>
          </p:cNvPr>
          <p:cNvSpPr txBox="1"/>
          <p:nvPr/>
        </p:nvSpPr>
        <p:spPr>
          <a:xfrm>
            <a:off x="8563082" y="5160796"/>
            <a:ext cx="408386" cy="377411"/>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mn-ea"/>
                <a:ea typeface="+mn-ea"/>
              </a:rPr>
              <a:t>3</a:t>
            </a:r>
            <a:endParaRPr lang="zh-CN" altLang="en-US" sz="14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3080921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2" name="TextBox 1"/>
          <p:cNvSpPr txBox="1"/>
          <p:nvPr/>
        </p:nvSpPr>
        <p:spPr>
          <a:xfrm>
            <a:off x="5551081" y="6022624"/>
            <a:ext cx="3337738" cy="377411"/>
          </a:xfrm>
          <a:prstGeom prst="rect">
            <a:avLst/>
          </a:prstGeom>
          <a:noFill/>
        </p:spPr>
        <p:txBody>
          <a:bodyPr wrap="square" rtlCol="0">
            <a:spAutoFit/>
          </a:bodyPr>
          <a:lstStyle/>
          <a:p>
            <a:pPr>
              <a:lnSpc>
                <a:spcPct val="150000"/>
              </a:lnSpc>
            </a:pPr>
            <a:endParaRPr lang="zh-CN" altLang="en-US" sz="1400" dirty="0">
              <a:solidFill>
                <a:schemeClr val="tx1">
                  <a:lumMod val="95000"/>
                  <a:lumOff val="5000"/>
                </a:schemeClr>
              </a:solidFill>
              <a:latin typeface="+mn-ea"/>
              <a:ea typeface="+mn-ea"/>
            </a:endParaRP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803696" y="1433454"/>
            <a:ext cx="6416202"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单边单条角焊缝试件的破坏角度更集中，基本都分布在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16°-18°</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单边双条角焊缝的破坏角度较为离散，从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24°-55°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均有试件分布其中 。</a:t>
            </a:r>
          </a:p>
        </p:txBody>
      </p:sp>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pic>
        <p:nvPicPr>
          <p:cNvPr id="27" name="图片 26" descr="C:\Users\zhaochen\AppData\Local\Temp\1548655121(1).png">
            <a:extLst>
              <a:ext uri="{FF2B5EF4-FFF2-40B4-BE49-F238E27FC236}">
                <a16:creationId xmlns:a16="http://schemas.microsoft.com/office/drawing/2014/main" id="{E5D0CA05-7D96-4396-A5A0-6374B2F4567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50060" y="2373943"/>
            <a:ext cx="2106930" cy="1550670"/>
          </a:xfrm>
          <a:prstGeom prst="rect">
            <a:avLst/>
          </a:prstGeom>
          <a:noFill/>
          <a:ln>
            <a:noFill/>
          </a:ln>
        </p:spPr>
      </p:pic>
      <p:pic>
        <p:nvPicPr>
          <p:cNvPr id="28" name="图片 27">
            <a:extLst>
              <a:ext uri="{FF2B5EF4-FFF2-40B4-BE49-F238E27FC236}">
                <a16:creationId xmlns:a16="http://schemas.microsoft.com/office/drawing/2014/main" id="{F5854DB5-C2A0-490E-859A-BAC75028102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9895" y="4376130"/>
            <a:ext cx="2157095" cy="1435100"/>
          </a:xfrm>
          <a:prstGeom prst="rect">
            <a:avLst/>
          </a:prstGeom>
          <a:noFill/>
          <a:ln>
            <a:noFill/>
          </a:ln>
        </p:spPr>
      </p:pic>
      <p:sp>
        <p:nvSpPr>
          <p:cNvPr id="29" name="TextBox 1">
            <a:extLst>
              <a:ext uri="{FF2B5EF4-FFF2-40B4-BE49-F238E27FC236}">
                <a16:creationId xmlns:a16="http://schemas.microsoft.com/office/drawing/2014/main" id="{003AECE9-44CF-491D-B00B-3EF799767A32}"/>
              </a:ext>
            </a:extLst>
          </p:cNvPr>
          <p:cNvSpPr txBox="1"/>
          <p:nvPr/>
        </p:nvSpPr>
        <p:spPr>
          <a:xfrm>
            <a:off x="1107862" y="3872997"/>
            <a:ext cx="1591326"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游标万能角度尺</a:t>
            </a:r>
          </a:p>
        </p:txBody>
      </p:sp>
      <p:sp>
        <p:nvSpPr>
          <p:cNvPr id="30" name="TextBox 1">
            <a:extLst>
              <a:ext uri="{FF2B5EF4-FFF2-40B4-BE49-F238E27FC236}">
                <a16:creationId xmlns:a16="http://schemas.microsoft.com/office/drawing/2014/main" id="{76576FD4-E029-4163-90AA-10A63F5C89CB}"/>
              </a:ext>
            </a:extLst>
          </p:cNvPr>
          <p:cNvSpPr txBox="1"/>
          <p:nvPr/>
        </p:nvSpPr>
        <p:spPr>
          <a:xfrm>
            <a:off x="799895" y="5755232"/>
            <a:ext cx="215709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试验后试件测量示意图</a:t>
            </a:r>
          </a:p>
        </p:txBody>
      </p:sp>
      <p:pic>
        <p:nvPicPr>
          <p:cNvPr id="31" name="图片 30">
            <a:extLst>
              <a:ext uri="{FF2B5EF4-FFF2-40B4-BE49-F238E27FC236}">
                <a16:creationId xmlns:a16="http://schemas.microsoft.com/office/drawing/2014/main" id="{11D86322-03E5-4E85-AA7A-86163BDE7895}"/>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555878" y="2250572"/>
            <a:ext cx="4827215" cy="3593866"/>
          </a:xfrm>
          <a:prstGeom prst="rect">
            <a:avLst/>
          </a:prstGeom>
          <a:noFill/>
        </p:spPr>
      </p:pic>
      <p:sp>
        <p:nvSpPr>
          <p:cNvPr id="43" name="TextBox 1">
            <a:extLst>
              <a:ext uri="{FF2B5EF4-FFF2-40B4-BE49-F238E27FC236}">
                <a16:creationId xmlns:a16="http://schemas.microsoft.com/office/drawing/2014/main" id="{6D615C39-2310-4E01-8C3A-718F4D821F45}"/>
              </a:ext>
            </a:extLst>
          </p:cNvPr>
          <p:cNvSpPr txBox="1"/>
          <p:nvPr/>
        </p:nvSpPr>
        <p:spPr>
          <a:xfrm>
            <a:off x="4596929" y="5760022"/>
            <a:ext cx="2622968"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断裂角度与加载角度的关系</a:t>
            </a:r>
          </a:p>
        </p:txBody>
      </p:sp>
      <p:sp>
        <p:nvSpPr>
          <p:cNvPr id="46" name="燕尾形 10">
            <a:extLst>
              <a:ext uri="{FF2B5EF4-FFF2-40B4-BE49-F238E27FC236}">
                <a16:creationId xmlns:a16="http://schemas.microsoft.com/office/drawing/2014/main" id="{59DEA60A-ECBD-43D9-8863-B9BEC88D8388}"/>
              </a:ext>
            </a:extLst>
          </p:cNvPr>
          <p:cNvSpPr/>
          <p:nvPr/>
        </p:nvSpPr>
        <p:spPr>
          <a:xfrm>
            <a:off x="2288748" y="1082392"/>
            <a:ext cx="2600940"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1218354" y="1084717"/>
            <a:ext cx="1232174" cy="31908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Tree>
    <p:extLst>
      <p:ext uri="{BB962C8B-B14F-4D97-AF65-F5344CB8AC3E}">
        <p14:creationId xmlns:p14="http://schemas.microsoft.com/office/powerpoint/2010/main" val="38083028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研究背景</a:t>
            </a:r>
          </a:p>
        </p:txBody>
      </p:sp>
      <p:sp>
        <p:nvSpPr>
          <p:cNvPr id="10" name="燕尾形 9"/>
          <p:cNvSpPr/>
          <p:nvPr/>
        </p:nvSpPr>
        <p:spPr>
          <a:xfrm>
            <a:off x="2142772"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研究现状</a:t>
            </a:r>
          </a:p>
        </p:txBody>
      </p:sp>
      <p:sp>
        <p:nvSpPr>
          <p:cNvPr id="11" name="燕尾形 10"/>
          <p:cNvSpPr/>
          <p:nvPr/>
        </p:nvSpPr>
        <p:spPr>
          <a:xfrm>
            <a:off x="41588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存在问题</a:t>
            </a:r>
          </a:p>
        </p:txBody>
      </p:sp>
      <p:sp>
        <p:nvSpPr>
          <p:cNvPr id="12" name="燕尾形 11"/>
          <p:cNvSpPr/>
          <p:nvPr/>
        </p:nvSpPr>
        <p:spPr>
          <a:xfrm>
            <a:off x="62162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内容安排</a:t>
            </a:r>
          </a:p>
        </p:txBody>
      </p:sp>
      <p:sp>
        <p:nvSpPr>
          <p:cNvPr id="2" name="TextBox 1"/>
          <p:cNvSpPr txBox="1"/>
          <p:nvPr/>
        </p:nvSpPr>
        <p:spPr>
          <a:xfrm>
            <a:off x="2519772" y="1618246"/>
            <a:ext cx="1159402"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焊接连接</a:t>
            </a:r>
          </a:p>
        </p:txBody>
      </p:sp>
      <p:sp>
        <p:nvSpPr>
          <p:cNvPr id="34" name="TextBox 61"/>
          <p:cNvSpPr>
            <a:spLocks noChangeArrowheads="1"/>
          </p:cNvSpPr>
          <p:nvPr/>
        </p:nvSpPr>
        <p:spPr bwMode="auto">
          <a:xfrm>
            <a:off x="509588" y="115888"/>
            <a:ext cx="1290637" cy="401637"/>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a:solidFill>
                  <a:schemeClr val="bg1"/>
                </a:solidFill>
              </a:rPr>
              <a:t> </a:t>
            </a:r>
            <a:r>
              <a:rPr lang="en-US" altLang="zh-CN" sz="2000" b="1">
                <a:solidFill>
                  <a:schemeClr val="bg1"/>
                </a:solidFill>
              </a:rPr>
              <a:t>1.  </a:t>
            </a:r>
            <a:r>
              <a:rPr lang="zh-CN" altLang="en-US" sz="2000" b="1">
                <a:solidFill>
                  <a:schemeClr val="bg1"/>
                </a:solidFill>
              </a:rPr>
              <a:t>绪    论</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pic>
        <p:nvPicPr>
          <p:cNvPr id="62" name="图片 61" descr="C:\Users\ADMINI~1\AppData\Local\Temp\WeChat Files\1bfb3e17224517ea8cd40575274ac0c.png">
            <a:extLst>
              <a:ext uri="{FF2B5EF4-FFF2-40B4-BE49-F238E27FC236}">
                <a16:creationId xmlns:a16="http://schemas.microsoft.com/office/drawing/2014/main" id="{E7E64002-7429-451E-BA97-7C7850A42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87337" y="1272999"/>
            <a:ext cx="2031645" cy="1176594"/>
          </a:xfrm>
          <a:prstGeom prst="rect">
            <a:avLst/>
          </a:prstGeom>
          <a:noFill/>
          <a:ln>
            <a:noFill/>
          </a:ln>
        </p:spPr>
      </p:pic>
      <p:pic>
        <p:nvPicPr>
          <p:cNvPr id="63" name="图片 62" descr="C:\Users\ADMINI~1\AppData\Local\Temp\WeChat Files\f9939ebd80f7b200fbeb329f5655e9c.png">
            <a:extLst>
              <a:ext uri="{FF2B5EF4-FFF2-40B4-BE49-F238E27FC236}">
                <a16:creationId xmlns:a16="http://schemas.microsoft.com/office/drawing/2014/main" id="{92AB4CC5-4AAA-43C1-BDE5-72ECBC3C5C5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21718" y="2494669"/>
            <a:ext cx="1997263" cy="1176593"/>
          </a:xfrm>
          <a:prstGeom prst="rect">
            <a:avLst/>
          </a:prstGeom>
          <a:noFill/>
          <a:ln>
            <a:noFill/>
          </a:ln>
        </p:spPr>
      </p:pic>
      <p:pic>
        <p:nvPicPr>
          <p:cNvPr id="64" name="图片 63" descr="C:\Users\ADMINI~1\AppData\Local\Temp\WeChat Files\5adebbed58bd00779250bbaae0b3084.png">
            <a:extLst>
              <a:ext uri="{FF2B5EF4-FFF2-40B4-BE49-F238E27FC236}">
                <a16:creationId xmlns:a16="http://schemas.microsoft.com/office/drawing/2014/main" id="{61F54EDE-B9D4-4FF8-AD20-473C4F3D3A61}"/>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05914" y="3759192"/>
            <a:ext cx="1997263" cy="1176593"/>
          </a:xfrm>
          <a:prstGeom prst="rect">
            <a:avLst/>
          </a:prstGeom>
          <a:noFill/>
          <a:ln>
            <a:noFill/>
          </a:ln>
        </p:spPr>
      </p:pic>
      <p:sp>
        <p:nvSpPr>
          <p:cNvPr id="65" name="TextBox 1">
            <a:extLst>
              <a:ext uri="{FF2B5EF4-FFF2-40B4-BE49-F238E27FC236}">
                <a16:creationId xmlns:a16="http://schemas.microsoft.com/office/drawing/2014/main" id="{50BBB52B-E671-450B-8588-E71592D0CEFC}"/>
              </a:ext>
            </a:extLst>
          </p:cNvPr>
          <p:cNvSpPr txBox="1"/>
          <p:nvPr/>
        </p:nvSpPr>
        <p:spPr>
          <a:xfrm>
            <a:off x="2519772" y="2853511"/>
            <a:ext cx="1159402"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铆钉连接</a:t>
            </a:r>
          </a:p>
        </p:txBody>
      </p:sp>
      <p:sp>
        <p:nvSpPr>
          <p:cNvPr id="66" name="TextBox 1">
            <a:extLst>
              <a:ext uri="{FF2B5EF4-FFF2-40B4-BE49-F238E27FC236}">
                <a16:creationId xmlns:a16="http://schemas.microsoft.com/office/drawing/2014/main" id="{91F88486-43B7-4E98-8B63-500EB73C4DAE}"/>
              </a:ext>
            </a:extLst>
          </p:cNvPr>
          <p:cNvSpPr txBox="1"/>
          <p:nvPr/>
        </p:nvSpPr>
        <p:spPr>
          <a:xfrm>
            <a:off x="2519772" y="4118034"/>
            <a:ext cx="1159402"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螺栓连接</a:t>
            </a:r>
          </a:p>
        </p:txBody>
      </p:sp>
      <p:sp>
        <p:nvSpPr>
          <p:cNvPr id="67" name="TextBox 1">
            <a:extLst>
              <a:ext uri="{FF2B5EF4-FFF2-40B4-BE49-F238E27FC236}">
                <a16:creationId xmlns:a16="http://schemas.microsoft.com/office/drawing/2014/main" id="{D5CD10DB-3A11-4BCF-A25D-374774B2D630}"/>
              </a:ext>
            </a:extLst>
          </p:cNvPr>
          <p:cNvSpPr txBox="1"/>
          <p:nvPr/>
        </p:nvSpPr>
        <p:spPr>
          <a:xfrm>
            <a:off x="4289828" y="2053676"/>
            <a:ext cx="1159402"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角焊缝</a:t>
            </a:r>
          </a:p>
        </p:txBody>
      </p:sp>
      <p:sp>
        <p:nvSpPr>
          <p:cNvPr id="68" name="TextBox 1">
            <a:extLst>
              <a:ext uri="{FF2B5EF4-FFF2-40B4-BE49-F238E27FC236}">
                <a16:creationId xmlns:a16="http://schemas.microsoft.com/office/drawing/2014/main" id="{5329DF03-4FF2-4445-955D-65992FCCCE96}"/>
              </a:ext>
            </a:extLst>
          </p:cNvPr>
          <p:cNvSpPr txBox="1"/>
          <p:nvPr/>
        </p:nvSpPr>
        <p:spPr>
          <a:xfrm>
            <a:off x="4305426" y="1296792"/>
            <a:ext cx="1159402"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对接焊缝</a:t>
            </a:r>
          </a:p>
        </p:txBody>
      </p:sp>
      <p:pic>
        <p:nvPicPr>
          <p:cNvPr id="69" name="图片 68" descr="C:\Users\Administrator\Desktop\1.bmp">
            <a:extLst>
              <a:ext uri="{FF2B5EF4-FFF2-40B4-BE49-F238E27FC236}">
                <a16:creationId xmlns:a16="http://schemas.microsoft.com/office/drawing/2014/main" id="{1E7D033B-5D4E-4D6D-BC6A-8DF6D98C75C1}"/>
              </a:ext>
            </a:extLst>
          </p:cNvPr>
          <p:cNvPicPr/>
          <p:nvPr/>
        </p:nvPicPr>
        <p:blipFill rotWithShape="1">
          <a:blip r:embed="rId10">
            <a:extLst>
              <a:ext uri="{28A0092B-C50C-407E-A947-70E740481C1C}">
                <a14:useLocalDpi xmlns:a14="http://schemas.microsoft.com/office/drawing/2010/main" val="0"/>
              </a:ext>
            </a:extLst>
          </a:blip>
          <a:srcRect r="381" b="11962"/>
          <a:stretch/>
        </p:blipFill>
        <p:spPr bwMode="auto">
          <a:xfrm>
            <a:off x="4158897" y="2805408"/>
            <a:ext cx="4269740" cy="2200910"/>
          </a:xfrm>
          <a:prstGeom prst="rect">
            <a:avLst/>
          </a:prstGeom>
          <a:noFill/>
          <a:ln>
            <a:noFill/>
          </a:ln>
          <a:extLst>
            <a:ext uri="{53640926-AAD7-44D8-BBD7-CCE9431645EC}">
              <a14:shadowObscured xmlns:a14="http://schemas.microsoft.com/office/drawing/2010/main"/>
            </a:ext>
          </a:extLst>
        </p:spPr>
      </p:pic>
      <p:sp>
        <p:nvSpPr>
          <p:cNvPr id="70" name="TextBox 1">
            <a:extLst>
              <a:ext uri="{FF2B5EF4-FFF2-40B4-BE49-F238E27FC236}">
                <a16:creationId xmlns:a16="http://schemas.microsoft.com/office/drawing/2014/main" id="{0D4B07CA-1681-4E2F-B35A-857A2C78E713}"/>
              </a:ext>
            </a:extLst>
          </p:cNvPr>
          <p:cNvSpPr txBox="1"/>
          <p:nvPr/>
        </p:nvSpPr>
        <p:spPr>
          <a:xfrm>
            <a:off x="4176056" y="5133058"/>
            <a:ext cx="1440059"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侧面角焊缝</a:t>
            </a:r>
          </a:p>
        </p:txBody>
      </p:sp>
      <p:sp>
        <p:nvSpPr>
          <p:cNvPr id="71" name="TextBox 1">
            <a:extLst>
              <a:ext uri="{FF2B5EF4-FFF2-40B4-BE49-F238E27FC236}">
                <a16:creationId xmlns:a16="http://schemas.microsoft.com/office/drawing/2014/main" id="{3FC1B4F2-8F3E-4A73-B828-D6CA0E7D0B21}"/>
              </a:ext>
            </a:extLst>
          </p:cNvPr>
          <p:cNvSpPr txBox="1"/>
          <p:nvPr/>
        </p:nvSpPr>
        <p:spPr>
          <a:xfrm>
            <a:off x="5707405" y="5133058"/>
            <a:ext cx="1440059"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正面角焊缝</a:t>
            </a:r>
          </a:p>
        </p:txBody>
      </p:sp>
      <p:sp>
        <p:nvSpPr>
          <p:cNvPr id="72" name="TextBox 1">
            <a:extLst>
              <a:ext uri="{FF2B5EF4-FFF2-40B4-BE49-F238E27FC236}">
                <a16:creationId xmlns:a16="http://schemas.microsoft.com/office/drawing/2014/main" id="{DB81EF49-6551-4CCD-9CB5-D67DE98C047C}"/>
              </a:ext>
            </a:extLst>
          </p:cNvPr>
          <p:cNvSpPr txBox="1"/>
          <p:nvPr/>
        </p:nvSpPr>
        <p:spPr>
          <a:xfrm>
            <a:off x="7338914" y="5133058"/>
            <a:ext cx="1440059" cy="458908"/>
          </a:xfrm>
          <a:prstGeom prst="rect">
            <a:avLst/>
          </a:prstGeom>
          <a:noFill/>
        </p:spPr>
        <p:txBody>
          <a:bodyPr wrap="square" rtlCol="0">
            <a:spAutoFit/>
          </a:bodyPr>
          <a:lstStyle/>
          <a:p>
            <a:pPr algn="ctr">
              <a:lnSpc>
                <a:spcPct val="150000"/>
              </a:lnSpc>
            </a:pPr>
            <a:r>
              <a:rPr lang="zh-CN" altLang="en-US" dirty="0">
                <a:solidFill>
                  <a:schemeClr val="tx1">
                    <a:lumMod val="95000"/>
                    <a:lumOff val="5000"/>
                  </a:schemeClr>
                </a:solidFill>
                <a:latin typeface="+mn-ea"/>
                <a:ea typeface="+mn-ea"/>
              </a:rPr>
              <a:t>斜向角焊缝</a:t>
            </a:r>
          </a:p>
        </p:txBody>
      </p:sp>
      <p:cxnSp>
        <p:nvCxnSpPr>
          <p:cNvPr id="4" name="直接连接符 3">
            <a:extLst>
              <a:ext uri="{FF2B5EF4-FFF2-40B4-BE49-F238E27FC236}">
                <a16:creationId xmlns:a16="http://schemas.microsoft.com/office/drawing/2014/main" id="{6C5900A3-E9FF-42C3-AC4E-50E1966D3AAF}"/>
              </a:ext>
            </a:extLst>
          </p:cNvPr>
          <p:cNvCxnSpPr>
            <a:cxnSpLocks/>
            <a:stCxn id="2" idx="3"/>
            <a:endCxn id="68" idx="1"/>
          </p:cNvCxnSpPr>
          <p:nvPr/>
        </p:nvCxnSpPr>
        <p:spPr>
          <a:xfrm flipV="1">
            <a:off x="3679174" y="1526246"/>
            <a:ext cx="626252" cy="321454"/>
          </a:xfrm>
          <a:prstGeom prst="line">
            <a:avLst/>
          </a:prstGeom>
          <a:ln>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8" name="直接连接符 27">
            <a:extLst>
              <a:ext uri="{FF2B5EF4-FFF2-40B4-BE49-F238E27FC236}">
                <a16:creationId xmlns:a16="http://schemas.microsoft.com/office/drawing/2014/main" id="{396055F0-01C5-4394-9693-F7C4E9DC8C80}"/>
              </a:ext>
            </a:extLst>
          </p:cNvPr>
          <p:cNvCxnSpPr>
            <a:cxnSpLocks/>
            <a:stCxn id="2" idx="3"/>
            <a:endCxn id="67" idx="1"/>
          </p:cNvCxnSpPr>
          <p:nvPr/>
        </p:nvCxnSpPr>
        <p:spPr>
          <a:xfrm>
            <a:off x="3679174" y="1847700"/>
            <a:ext cx="610654" cy="435430"/>
          </a:xfrm>
          <a:prstGeom prst="line">
            <a:avLst/>
          </a:prstGeom>
          <a:ln>
            <a:solidFill>
              <a:srgbClr val="C0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597553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70120" y="1443590"/>
            <a:ext cx="3961820"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点</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选取在试件搭接板的左侧；</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点</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选取在试件搭接板的右侧；</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点</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B1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B2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B3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选取在试件中间板；</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点</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W1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W2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分别选取在试件左右焊缝中心。</a:t>
            </a:r>
          </a:p>
        </p:txBody>
      </p:sp>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0" name="TextBox 1">
            <a:extLst>
              <a:ext uri="{FF2B5EF4-FFF2-40B4-BE49-F238E27FC236}">
                <a16:creationId xmlns:a16="http://schemas.microsoft.com/office/drawing/2014/main" id="{76576FD4-E029-4163-90AA-10A63F5C89CB}"/>
              </a:ext>
            </a:extLst>
          </p:cNvPr>
          <p:cNvSpPr txBox="1"/>
          <p:nvPr/>
        </p:nvSpPr>
        <p:spPr>
          <a:xfrm>
            <a:off x="700189" y="5886419"/>
            <a:ext cx="243995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测点选取位置（试件</a:t>
            </a:r>
            <a:r>
              <a:rPr lang="en-US" altLang="zh-CN" sz="1400" dirty="0">
                <a:solidFill>
                  <a:schemeClr val="tx1">
                    <a:lumMod val="95000"/>
                    <a:lumOff val="5000"/>
                  </a:schemeClr>
                </a:solidFill>
                <a:latin typeface="+mn-ea"/>
                <a:ea typeface="+mn-ea"/>
              </a:rPr>
              <a:t>90_5</a:t>
            </a:r>
            <a:r>
              <a:rPr lang="zh-CN" altLang="en-US" sz="1400" dirty="0">
                <a:solidFill>
                  <a:schemeClr val="tx1">
                    <a:lumMod val="95000"/>
                    <a:lumOff val="5000"/>
                  </a:schemeClr>
                </a:solidFill>
                <a:latin typeface="+mn-ea"/>
                <a:ea typeface="+mn-ea"/>
              </a:rPr>
              <a:t>）</a:t>
            </a:r>
          </a:p>
        </p:txBody>
      </p:sp>
      <p:sp>
        <p:nvSpPr>
          <p:cNvPr id="43" name="TextBox 1">
            <a:extLst>
              <a:ext uri="{FF2B5EF4-FFF2-40B4-BE49-F238E27FC236}">
                <a16:creationId xmlns:a16="http://schemas.microsoft.com/office/drawing/2014/main" id="{6D615C39-2310-4E01-8C3A-718F4D821F45}"/>
              </a:ext>
            </a:extLst>
          </p:cNvPr>
          <p:cNvSpPr txBox="1"/>
          <p:nvPr/>
        </p:nvSpPr>
        <p:spPr>
          <a:xfrm>
            <a:off x="5212990" y="3473057"/>
            <a:ext cx="2622968"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各测点应变随加载时间的发展</a:t>
            </a:r>
          </a:p>
        </p:txBody>
      </p:sp>
      <p:pic>
        <p:nvPicPr>
          <p:cNvPr id="24" name="图片 23">
            <a:extLst>
              <a:ext uri="{FF2B5EF4-FFF2-40B4-BE49-F238E27FC236}">
                <a16:creationId xmlns:a16="http://schemas.microsoft.com/office/drawing/2014/main" id="{076D5A42-12C2-4AFE-8CA9-D1E45B4DDD6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4462" y="2997215"/>
            <a:ext cx="3236595" cy="2824480"/>
          </a:xfrm>
          <a:prstGeom prst="rect">
            <a:avLst/>
          </a:prstGeom>
          <a:noFill/>
        </p:spPr>
      </p:pic>
      <p:pic>
        <p:nvPicPr>
          <p:cNvPr id="25" name="图片 24">
            <a:extLst>
              <a:ext uri="{FF2B5EF4-FFF2-40B4-BE49-F238E27FC236}">
                <a16:creationId xmlns:a16="http://schemas.microsoft.com/office/drawing/2014/main" id="{7F6DFCD4-813B-4EFA-BA0E-23B2A616785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6447" y="1475194"/>
            <a:ext cx="3337739" cy="2133570"/>
          </a:xfrm>
          <a:prstGeom prst="rect">
            <a:avLst/>
          </a:prstGeom>
          <a:noFill/>
        </p:spPr>
      </p:pic>
      <p:sp>
        <p:nvSpPr>
          <p:cNvPr id="26" name="燕尾形 10">
            <a:extLst>
              <a:ext uri="{FF2B5EF4-FFF2-40B4-BE49-F238E27FC236}">
                <a16:creationId xmlns:a16="http://schemas.microsoft.com/office/drawing/2014/main" id="{2F90248E-36D2-4523-B216-75BE2B8935ED}"/>
              </a:ext>
            </a:extLst>
          </p:cNvPr>
          <p:cNvSpPr/>
          <p:nvPr/>
        </p:nvSpPr>
        <p:spPr>
          <a:xfrm>
            <a:off x="2288748" y="1082392"/>
            <a:ext cx="2600940"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32" name="燕尾形 10">
            <a:extLst>
              <a:ext uri="{FF2B5EF4-FFF2-40B4-BE49-F238E27FC236}">
                <a16:creationId xmlns:a16="http://schemas.microsoft.com/office/drawing/2014/main" id="{52AB680D-739D-47FF-B0DC-347F99A58CB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33" name="五边形 8">
            <a:extLst>
              <a:ext uri="{FF2B5EF4-FFF2-40B4-BE49-F238E27FC236}">
                <a16:creationId xmlns:a16="http://schemas.microsoft.com/office/drawing/2014/main" id="{103CA950-E843-4EC1-AE97-F8638BB2BB18}"/>
              </a:ext>
            </a:extLst>
          </p:cNvPr>
          <p:cNvSpPr/>
          <p:nvPr/>
        </p:nvSpPr>
        <p:spPr>
          <a:xfrm>
            <a:off x="1218354"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pic>
        <p:nvPicPr>
          <p:cNvPr id="36" name="图片 35">
            <a:extLst>
              <a:ext uri="{FF2B5EF4-FFF2-40B4-BE49-F238E27FC236}">
                <a16:creationId xmlns:a16="http://schemas.microsoft.com/office/drawing/2014/main" id="{22E09781-54A2-4ABA-B5E9-AF1A9A8DF551}"/>
              </a:ext>
            </a:extLst>
          </p:cNvPr>
          <p:cNvPicPr/>
          <p:nvPr/>
        </p:nvPicPr>
        <p:blipFill rotWithShape="1">
          <a:blip r:embed="rId9" cstate="print">
            <a:extLst>
              <a:ext uri="{28A0092B-C50C-407E-A947-70E740481C1C}">
                <a14:useLocalDpi xmlns:a14="http://schemas.microsoft.com/office/drawing/2010/main" val="0"/>
              </a:ext>
            </a:extLst>
          </a:blip>
          <a:srcRect t="1498" b="1"/>
          <a:stretch/>
        </p:blipFill>
        <p:spPr bwMode="auto">
          <a:xfrm>
            <a:off x="4711255" y="3815338"/>
            <a:ext cx="3337738" cy="2133570"/>
          </a:xfrm>
          <a:prstGeom prst="rect">
            <a:avLst/>
          </a:prstGeom>
          <a:noFill/>
          <a:ln>
            <a:noFill/>
          </a:ln>
          <a:extLst>
            <a:ext uri="{53640926-AAD7-44D8-BBD7-CCE9431645EC}">
              <a14:shadowObscured xmlns:a14="http://schemas.microsoft.com/office/drawing/2010/main"/>
            </a:ext>
          </a:extLst>
        </p:spPr>
      </p:pic>
      <p:sp>
        <p:nvSpPr>
          <p:cNvPr id="37" name="TextBox 1">
            <a:extLst>
              <a:ext uri="{FF2B5EF4-FFF2-40B4-BE49-F238E27FC236}">
                <a16:creationId xmlns:a16="http://schemas.microsoft.com/office/drawing/2014/main" id="{8962B963-8934-466F-9EE9-D92A8224E3BF}"/>
              </a:ext>
            </a:extLst>
          </p:cNvPr>
          <p:cNvSpPr txBox="1"/>
          <p:nvPr/>
        </p:nvSpPr>
        <p:spPr>
          <a:xfrm>
            <a:off x="4785355" y="5903363"/>
            <a:ext cx="347823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各测点绝对位移随加载时间的发展历程</a:t>
            </a:r>
          </a:p>
        </p:txBody>
      </p:sp>
    </p:spTree>
    <p:extLst>
      <p:ext uri="{BB962C8B-B14F-4D97-AF65-F5344CB8AC3E}">
        <p14:creationId xmlns:p14="http://schemas.microsoft.com/office/powerpoint/2010/main" val="39822627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26" name="燕尾形 10">
            <a:extLst>
              <a:ext uri="{FF2B5EF4-FFF2-40B4-BE49-F238E27FC236}">
                <a16:creationId xmlns:a16="http://schemas.microsoft.com/office/drawing/2014/main" id="{2F90248E-36D2-4523-B216-75BE2B8935ED}"/>
              </a:ext>
            </a:extLst>
          </p:cNvPr>
          <p:cNvSpPr/>
          <p:nvPr/>
        </p:nvSpPr>
        <p:spPr>
          <a:xfrm>
            <a:off x="2288748" y="1082392"/>
            <a:ext cx="2600940"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32" name="燕尾形 10">
            <a:extLst>
              <a:ext uri="{FF2B5EF4-FFF2-40B4-BE49-F238E27FC236}">
                <a16:creationId xmlns:a16="http://schemas.microsoft.com/office/drawing/2014/main" id="{52AB680D-739D-47FF-B0DC-347F99A58CB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33" name="五边形 8">
            <a:extLst>
              <a:ext uri="{FF2B5EF4-FFF2-40B4-BE49-F238E27FC236}">
                <a16:creationId xmlns:a16="http://schemas.microsoft.com/office/drawing/2014/main" id="{103CA950-E843-4EC1-AE97-F8638BB2BB18}"/>
              </a:ext>
            </a:extLst>
          </p:cNvPr>
          <p:cNvSpPr/>
          <p:nvPr/>
        </p:nvSpPr>
        <p:spPr>
          <a:xfrm>
            <a:off x="1218354"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pic>
        <p:nvPicPr>
          <p:cNvPr id="27" name="图片 26">
            <a:extLst>
              <a:ext uri="{FF2B5EF4-FFF2-40B4-BE49-F238E27FC236}">
                <a16:creationId xmlns:a16="http://schemas.microsoft.com/office/drawing/2014/main" id="{7999563D-9B6F-4784-8151-8B9B5CDDC51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465" y="1424431"/>
            <a:ext cx="3599815" cy="2399665"/>
          </a:xfrm>
          <a:prstGeom prst="rect">
            <a:avLst/>
          </a:prstGeom>
          <a:noFill/>
          <a:ln>
            <a:noFill/>
          </a:ln>
        </p:spPr>
      </p:pic>
      <p:pic>
        <p:nvPicPr>
          <p:cNvPr id="28" name="图片 27">
            <a:extLst>
              <a:ext uri="{FF2B5EF4-FFF2-40B4-BE49-F238E27FC236}">
                <a16:creationId xmlns:a16="http://schemas.microsoft.com/office/drawing/2014/main" id="{9B9911FF-ECD5-47F7-8FB0-1CB7FBA23917}"/>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8589" y="1401478"/>
            <a:ext cx="3599815" cy="2399665"/>
          </a:xfrm>
          <a:prstGeom prst="rect">
            <a:avLst/>
          </a:prstGeom>
          <a:noFill/>
          <a:ln>
            <a:noFill/>
          </a:ln>
        </p:spPr>
      </p:pic>
      <p:pic>
        <p:nvPicPr>
          <p:cNvPr id="29" name="图片 28">
            <a:extLst>
              <a:ext uri="{FF2B5EF4-FFF2-40B4-BE49-F238E27FC236}">
                <a16:creationId xmlns:a16="http://schemas.microsoft.com/office/drawing/2014/main" id="{97F503FC-CBEF-4D3F-8A21-EB12E84E297C}"/>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213" y="3876493"/>
            <a:ext cx="3599815" cy="2399665"/>
          </a:xfrm>
          <a:prstGeom prst="rect">
            <a:avLst/>
          </a:prstGeom>
          <a:noFill/>
          <a:ln>
            <a:noFill/>
          </a:ln>
        </p:spPr>
      </p:pic>
      <p:pic>
        <p:nvPicPr>
          <p:cNvPr id="31" name="图片 30">
            <a:extLst>
              <a:ext uri="{FF2B5EF4-FFF2-40B4-BE49-F238E27FC236}">
                <a16:creationId xmlns:a16="http://schemas.microsoft.com/office/drawing/2014/main" id="{BAD7E5EA-BAA4-4C1A-835D-50BBC380BAB7}"/>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08588" y="3902691"/>
            <a:ext cx="3599815" cy="2399665"/>
          </a:xfrm>
          <a:prstGeom prst="rect">
            <a:avLst/>
          </a:prstGeom>
          <a:noFill/>
          <a:ln>
            <a:noFill/>
          </a:ln>
        </p:spPr>
      </p:pic>
    </p:spTree>
    <p:extLst>
      <p:ext uri="{BB962C8B-B14F-4D97-AF65-F5344CB8AC3E}">
        <p14:creationId xmlns:p14="http://schemas.microsoft.com/office/powerpoint/2010/main" val="382910191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26" name="燕尾形 10">
            <a:extLst>
              <a:ext uri="{FF2B5EF4-FFF2-40B4-BE49-F238E27FC236}">
                <a16:creationId xmlns:a16="http://schemas.microsoft.com/office/drawing/2014/main" id="{2F90248E-36D2-4523-B216-75BE2B8935ED}"/>
              </a:ext>
            </a:extLst>
          </p:cNvPr>
          <p:cNvSpPr/>
          <p:nvPr/>
        </p:nvSpPr>
        <p:spPr>
          <a:xfrm>
            <a:off x="2288748" y="1082392"/>
            <a:ext cx="2600940"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32" name="燕尾形 10">
            <a:extLst>
              <a:ext uri="{FF2B5EF4-FFF2-40B4-BE49-F238E27FC236}">
                <a16:creationId xmlns:a16="http://schemas.microsoft.com/office/drawing/2014/main" id="{52AB680D-739D-47FF-B0DC-347F99A58CB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33" name="五边形 8">
            <a:extLst>
              <a:ext uri="{FF2B5EF4-FFF2-40B4-BE49-F238E27FC236}">
                <a16:creationId xmlns:a16="http://schemas.microsoft.com/office/drawing/2014/main" id="{103CA950-E843-4EC1-AE97-F8638BB2BB18}"/>
              </a:ext>
            </a:extLst>
          </p:cNvPr>
          <p:cNvSpPr/>
          <p:nvPr/>
        </p:nvSpPr>
        <p:spPr>
          <a:xfrm>
            <a:off x="1218354"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pic>
        <p:nvPicPr>
          <p:cNvPr id="22" name="图片 21">
            <a:extLst>
              <a:ext uri="{FF2B5EF4-FFF2-40B4-BE49-F238E27FC236}">
                <a16:creationId xmlns:a16="http://schemas.microsoft.com/office/drawing/2014/main" id="{61638E93-F231-42CD-A02F-33B9766BB31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513" y="1406826"/>
            <a:ext cx="3599815" cy="2399665"/>
          </a:xfrm>
          <a:prstGeom prst="rect">
            <a:avLst/>
          </a:prstGeom>
          <a:noFill/>
          <a:ln>
            <a:noFill/>
          </a:ln>
        </p:spPr>
      </p:pic>
      <p:pic>
        <p:nvPicPr>
          <p:cNvPr id="23" name="图片 22">
            <a:extLst>
              <a:ext uri="{FF2B5EF4-FFF2-40B4-BE49-F238E27FC236}">
                <a16:creationId xmlns:a16="http://schemas.microsoft.com/office/drawing/2014/main" id="{61D20192-84CC-47DD-8D26-8550F2B7FC8E}"/>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8741" y="1401478"/>
            <a:ext cx="3599815" cy="2399665"/>
          </a:xfrm>
          <a:prstGeom prst="rect">
            <a:avLst/>
          </a:prstGeom>
          <a:noFill/>
          <a:ln>
            <a:noFill/>
          </a:ln>
        </p:spPr>
      </p:pic>
      <p:pic>
        <p:nvPicPr>
          <p:cNvPr id="24" name="图片 23">
            <a:extLst>
              <a:ext uri="{FF2B5EF4-FFF2-40B4-BE49-F238E27FC236}">
                <a16:creationId xmlns:a16="http://schemas.microsoft.com/office/drawing/2014/main" id="{5754C2EA-CD20-4436-A0D7-6B53DBD7DD05}"/>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6980" y="3890798"/>
            <a:ext cx="3599815" cy="2399665"/>
          </a:xfrm>
          <a:prstGeom prst="rect">
            <a:avLst/>
          </a:prstGeom>
          <a:noFill/>
          <a:ln>
            <a:noFill/>
          </a:ln>
        </p:spPr>
      </p:pic>
      <p:pic>
        <p:nvPicPr>
          <p:cNvPr id="25" name="图片 24">
            <a:extLst>
              <a:ext uri="{FF2B5EF4-FFF2-40B4-BE49-F238E27FC236}">
                <a16:creationId xmlns:a16="http://schemas.microsoft.com/office/drawing/2014/main" id="{1A3CD1C7-162C-410F-9DEE-93DD82D7E8C0}"/>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24613" y="3890798"/>
            <a:ext cx="3599815" cy="2399665"/>
          </a:xfrm>
          <a:prstGeom prst="rect">
            <a:avLst/>
          </a:prstGeom>
          <a:noFill/>
          <a:ln>
            <a:noFill/>
          </a:ln>
        </p:spPr>
      </p:pic>
    </p:spTree>
    <p:extLst>
      <p:ext uri="{BB962C8B-B14F-4D97-AF65-F5344CB8AC3E}">
        <p14:creationId xmlns:p14="http://schemas.microsoft.com/office/powerpoint/2010/main" val="9735195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26" name="燕尾形 10">
            <a:extLst>
              <a:ext uri="{FF2B5EF4-FFF2-40B4-BE49-F238E27FC236}">
                <a16:creationId xmlns:a16="http://schemas.microsoft.com/office/drawing/2014/main" id="{2F90248E-36D2-4523-B216-75BE2B8935ED}"/>
              </a:ext>
            </a:extLst>
          </p:cNvPr>
          <p:cNvSpPr/>
          <p:nvPr/>
        </p:nvSpPr>
        <p:spPr>
          <a:xfrm>
            <a:off x="2288748" y="1082392"/>
            <a:ext cx="2600940"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32" name="燕尾形 10">
            <a:extLst>
              <a:ext uri="{FF2B5EF4-FFF2-40B4-BE49-F238E27FC236}">
                <a16:creationId xmlns:a16="http://schemas.microsoft.com/office/drawing/2014/main" id="{52AB680D-739D-47FF-B0DC-347F99A58CB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33" name="五边形 8">
            <a:extLst>
              <a:ext uri="{FF2B5EF4-FFF2-40B4-BE49-F238E27FC236}">
                <a16:creationId xmlns:a16="http://schemas.microsoft.com/office/drawing/2014/main" id="{103CA950-E843-4EC1-AE97-F8638BB2BB18}"/>
              </a:ext>
            </a:extLst>
          </p:cNvPr>
          <p:cNvSpPr/>
          <p:nvPr/>
        </p:nvSpPr>
        <p:spPr>
          <a:xfrm>
            <a:off x="1218354"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7" name="矩形 1">
            <a:extLst>
              <a:ext uri="{FF2B5EF4-FFF2-40B4-BE49-F238E27FC236}">
                <a16:creationId xmlns:a16="http://schemas.microsoft.com/office/drawing/2014/main" id="{57A89087-07FE-4BF8-B9FD-0D7942712789}"/>
              </a:ext>
            </a:extLst>
          </p:cNvPr>
          <p:cNvSpPr>
            <a:spLocks noChangeArrowheads="1"/>
          </p:cNvSpPr>
          <p:nvPr/>
        </p:nvSpPr>
        <p:spPr bwMode="auto">
          <a:xfrm>
            <a:off x="380853" y="1467138"/>
            <a:ext cx="8383968"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从单边单条角焊缝试件的承载能力和变形能力得知：</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）正面角焊缝试件断裂荷载和极限荷载非常接近，通常情况下，在荷载下降到极限荷载的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96%</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左右，试件便发生了突然破坏。随着加载角度的减小，试件断裂荷载与极限荷载的比值降低，在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92%-95%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之间；试件断裂位移与极限位移的比值在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1.09</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）大部分试件的最大变形不超过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，随着加载角度的减小，试件变形能力增强。</a:t>
            </a:r>
          </a:p>
        </p:txBody>
      </p:sp>
      <p:pic>
        <p:nvPicPr>
          <p:cNvPr id="3" name="图片 2">
            <a:extLst>
              <a:ext uri="{FF2B5EF4-FFF2-40B4-BE49-F238E27FC236}">
                <a16:creationId xmlns:a16="http://schemas.microsoft.com/office/drawing/2014/main" id="{28724F88-DF3C-4B30-8B9F-7C35B5BE9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789" y="3714748"/>
            <a:ext cx="7281817" cy="2444336"/>
          </a:xfrm>
          <a:prstGeom prst="rect">
            <a:avLst/>
          </a:prstGeom>
        </p:spPr>
      </p:pic>
      <p:sp>
        <p:nvSpPr>
          <p:cNvPr id="28" name="TextBox 1">
            <a:extLst>
              <a:ext uri="{FF2B5EF4-FFF2-40B4-BE49-F238E27FC236}">
                <a16:creationId xmlns:a16="http://schemas.microsoft.com/office/drawing/2014/main" id="{44D2A242-C54A-44E2-AA2A-E334CA9867FD}"/>
              </a:ext>
            </a:extLst>
          </p:cNvPr>
          <p:cNvSpPr txBox="1"/>
          <p:nvPr/>
        </p:nvSpPr>
        <p:spPr>
          <a:xfrm>
            <a:off x="3023828" y="3306638"/>
            <a:ext cx="2726372"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承载能力和变形能力平均值汇总</a:t>
            </a:r>
          </a:p>
        </p:txBody>
      </p:sp>
    </p:spTree>
    <p:extLst>
      <p:ext uri="{BB962C8B-B14F-4D97-AF65-F5344CB8AC3E}">
        <p14:creationId xmlns:p14="http://schemas.microsoft.com/office/powerpoint/2010/main" val="388139196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36196"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26" name="燕尾形 10">
            <a:extLst>
              <a:ext uri="{FF2B5EF4-FFF2-40B4-BE49-F238E27FC236}">
                <a16:creationId xmlns:a16="http://schemas.microsoft.com/office/drawing/2014/main" id="{2F90248E-36D2-4523-B216-75BE2B8935ED}"/>
              </a:ext>
            </a:extLst>
          </p:cNvPr>
          <p:cNvSpPr/>
          <p:nvPr/>
        </p:nvSpPr>
        <p:spPr>
          <a:xfrm>
            <a:off x="2288748" y="1082392"/>
            <a:ext cx="2600940"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位移曲线和承载能力</a:t>
            </a:r>
          </a:p>
        </p:txBody>
      </p:sp>
      <p:sp>
        <p:nvSpPr>
          <p:cNvPr id="32" name="燕尾形 10">
            <a:extLst>
              <a:ext uri="{FF2B5EF4-FFF2-40B4-BE49-F238E27FC236}">
                <a16:creationId xmlns:a16="http://schemas.microsoft.com/office/drawing/2014/main" id="{52AB680D-739D-47FF-B0DC-347F99A58CB2}"/>
              </a:ext>
            </a:extLst>
          </p:cNvPr>
          <p:cNvSpPr/>
          <p:nvPr/>
        </p:nvSpPr>
        <p:spPr>
          <a:xfrm>
            <a:off x="4711255"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33" name="五边形 8">
            <a:extLst>
              <a:ext uri="{FF2B5EF4-FFF2-40B4-BE49-F238E27FC236}">
                <a16:creationId xmlns:a16="http://schemas.microsoft.com/office/drawing/2014/main" id="{103CA950-E843-4EC1-AE97-F8638BB2BB18}"/>
              </a:ext>
            </a:extLst>
          </p:cNvPr>
          <p:cNvSpPr/>
          <p:nvPr/>
        </p:nvSpPr>
        <p:spPr>
          <a:xfrm>
            <a:off x="1218354"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7" name="矩形 1">
            <a:extLst>
              <a:ext uri="{FF2B5EF4-FFF2-40B4-BE49-F238E27FC236}">
                <a16:creationId xmlns:a16="http://schemas.microsoft.com/office/drawing/2014/main" id="{57A89087-07FE-4BF8-B9FD-0D7942712789}"/>
              </a:ext>
            </a:extLst>
          </p:cNvPr>
          <p:cNvSpPr>
            <a:spLocks noChangeArrowheads="1"/>
          </p:cNvSpPr>
          <p:nvPr/>
        </p:nvSpPr>
        <p:spPr bwMode="auto">
          <a:xfrm>
            <a:off x="380853" y="1467138"/>
            <a:ext cx="8383968"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从单边双条角焊缝试件的承载能力和变形能力得知：</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）单边双条角焊缝试件断裂荷载与极限荷载的比值在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81%-93%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之间，断裂时对应的位移与极限位移比值在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1.1-2.2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之间。侧面角焊缝断裂位移比极限位移高出很多（超过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倍），表明试件不会出现突然断裂。</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）绝大多数试件的最大变形在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0.4-1mm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，随着加载角度的减小，试件变形能力逐渐增强。</a:t>
            </a:r>
          </a:p>
        </p:txBody>
      </p:sp>
      <p:sp>
        <p:nvSpPr>
          <p:cNvPr id="28" name="TextBox 1">
            <a:extLst>
              <a:ext uri="{FF2B5EF4-FFF2-40B4-BE49-F238E27FC236}">
                <a16:creationId xmlns:a16="http://schemas.microsoft.com/office/drawing/2014/main" id="{44D2A242-C54A-44E2-AA2A-E334CA9867FD}"/>
              </a:ext>
            </a:extLst>
          </p:cNvPr>
          <p:cNvSpPr txBox="1"/>
          <p:nvPr/>
        </p:nvSpPr>
        <p:spPr>
          <a:xfrm>
            <a:off x="3208814" y="3600802"/>
            <a:ext cx="2726372"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承载能力和变形能力平均值汇总</a:t>
            </a:r>
          </a:p>
        </p:txBody>
      </p:sp>
      <p:pic>
        <p:nvPicPr>
          <p:cNvPr id="4" name="图片 3">
            <a:extLst>
              <a:ext uri="{FF2B5EF4-FFF2-40B4-BE49-F238E27FC236}">
                <a16:creationId xmlns:a16="http://schemas.microsoft.com/office/drawing/2014/main" id="{5ADD7108-E74B-4450-B4EF-F1F422F8F6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000" y="3961848"/>
            <a:ext cx="7104288" cy="2347287"/>
          </a:xfrm>
          <a:prstGeom prst="rect">
            <a:avLst/>
          </a:prstGeom>
        </p:spPr>
      </p:pic>
    </p:spTree>
    <p:extLst>
      <p:ext uri="{BB962C8B-B14F-4D97-AF65-F5344CB8AC3E}">
        <p14:creationId xmlns:p14="http://schemas.microsoft.com/office/powerpoint/2010/main" val="40601343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803696" y="1433454"/>
            <a:ext cx="6416202"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文献</a:t>
            </a:r>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[73]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推导出断裂时的破坏角度与加载角度的简化公式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由图可以看出，该简化公式具有较高的精度。</a:t>
            </a: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pic>
        <p:nvPicPr>
          <p:cNvPr id="32" name="图片 31">
            <a:extLst>
              <a:ext uri="{FF2B5EF4-FFF2-40B4-BE49-F238E27FC236}">
                <a16:creationId xmlns:a16="http://schemas.microsoft.com/office/drawing/2014/main" id="{6A4718F6-046A-49CD-9BD8-E9A86FFC5F6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083563" y="2314247"/>
            <a:ext cx="4539744" cy="3515846"/>
          </a:xfrm>
          <a:prstGeom prst="rect">
            <a:avLst/>
          </a:prstGeom>
          <a:noFill/>
        </p:spPr>
      </p:pic>
      <p:pic>
        <p:nvPicPr>
          <p:cNvPr id="13" name="图片 12">
            <a:extLst>
              <a:ext uri="{FF2B5EF4-FFF2-40B4-BE49-F238E27FC236}">
                <a16:creationId xmlns:a16="http://schemas.microsoft.com/office/drawing/2014/main" id="{1C9714CA-F8E9-4552-8A87-53D61A0B97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0436" y="1547114"/>
            <a:ext cx="2048161" cy="342948"/>
          </a:xfrm>
          <a:prstGeom prst="rect">
            <a:avLst/>
          </a:prstGeom>
        </p:spPr>
      </p:pic>
      <p:pic>
        <p:nvPicPr>
          <p:cNvPr id="15" name="图片 14">
            <a:extLst>
              <a:ext uri="{FF2B5EF4-FFF2-40B4-BE49-F238E27FC236}">
                <a16:creationId xmlns:a16="http://schemas.microsoft.com/office/drawing/2014/main" id="{E4157F8E-EB47-4BF1-A90C-D9346DF1C4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8646" y="6010546"/>
            <a:ext cx="5325218" cy="247685"/>
          </a:xfrm>
          <a:prstGeom prst="rect">
            <a:avLst/>
          </a:prstGeom>
        </p:spPr>
      </p:pic>
    </p:spTree>
    <p:extLst>
      <p:ext uri="{BB962C8B-B14F-4D97-AF65-F5344CB8AC3E}">
        <p14:creationId xmlns:p14="http://schemas.microsoft.com/office/powerpoint/2010/main" val="35135214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755569" y="1483199"/>
            <a:ext cx="7728744"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对于单边单条角焊缝，大部分试件的最大变形不超过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，而单边双条角焊缝试件的最大变形在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0.4-1mm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；位移延性系数为极限位移除以屈服位移。</a:t>
            </a: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pic>
        <p:nvPicPr>
          <p:cNvPr id="3" name="图片 2">
            <a:extLst>
              <a:ext uri="{FF2B5EF4-FFF2-40B4-BE49-F238E27FC236}">
                <a16:creationId xmlns:a16="http://schemas.microsoft.com/office/drawing/2014/main" id="{86E71AF4-D14B-4324-B404-2055914449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909" y="2384884"/>
            <a:ext cx="8264065" cy="3357276"/>
          </a:xfrm>
          <a:prstGeom prst="rect">
            <a:avLst/>
          </a:prstGeom>
        </p:spPr>
      </p:pic>
      <p:sp>
        <p:nvSpPr>
          <p:cNvPr id="24" name="TextBox 1">
            <a:extLst>
              <a:ext uri="{FF2B5EF4-FFF2-40B4-BE49-F238E27FC236}">
                <a16:creationId xmlns:a16="http://schemas.microsoft.com/office/drawing/2014/main" id="{39F0949C-E869-46ED-B19D-2D09E8ABB809}"/>
              </a:ext>
            </a:extLst>
          </p:cNvPr>
          <p:cNvSpPr txBox="1"/>
          <p:nvPr/>
        </p:nvSpPr>
        <p:spPr>
          <a:xfrm>
            <a:off x="2730506" y="5710507"/>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不同加载角度下角焊缝变形能力平均值汇总</a:t>
            </a:r>
          </a:p>
        </p:txBody>
      </p:sp>
    </p:spTree>
    <p:extLst>
      <p:ext uri="{BB962C8B-B14F-4D97-AF65-F5344CB8AC3E}">
        <p14:creationId xmlns:p14="http://schemas.microsoft.com/office/powerpoint/2010/main" val="193190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59556" y="1460772"/>
            <a:ext cx="9024888"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）随着加载角度的减小，试件的延性系数提高，加载角度与试件的延性呈现负相关；侧面角焊缝的位移延性系数是正面角焊缝的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1.42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）随着加载角度的减小，试件的初始线刚度降低，加载角度与试件的初始线刚度大致呈现正相关，正面角焊缝的初始线刚度是侧面角焊缝的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1.29</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）对于加载角度为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的单边单条和单边双条角焊缝试件，两者的平均位移延性系数基本一致。</a:t>
            </a:r>
          </a:p>
          <a:p>
            <a:pPr eaLnBrk="1" hangingPunct="1">
              <a:lnSpc>
                <a:spcPct val="150000"/>
              </a:lnSpc>
              <a:spcBef>
                <a:spcPct val="0"/>
              </a:spcBef>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4" name="TextBox 1">
            <a:extLst>
              <a:ext uri="{FF2B5EF4-FFF2-40B4-BE49-F238E27FC236}">
                <a16:creationId xmlns:a16="http://schemas.microsoft.com/office/drawing/2014/main" id="{39F0949C-E869-46ED-B19D-2D09E8ABB809}"/>
              </a:ext>
            </a:extLst>
          </p:cNvPr>
          <p:cNvSpPr txBox="1"/>
          <p:nvPr/>
        </p:nvSpPr>
        <p:spPr>
          <a:xfrm>
            <a:off x="827584" y="5822706"/>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加载角度对位移延性系数的影响</a:t>
            </a:r>
          </a:p>
        </p:txBody>
      </p:sp>
      <p:pic>
        <p:nvPicPr>
          <p:cNvPr id="21" name="图片 20">
            <a:extLst>
              <a:ext uri="{FF2B5EF4-FFF2-40B4-BE49-F238E27FC236}">
                <a16:creationId xmlns:a16="http://schemas.microsoft.com/office/drawing/2014/main" id="{73E56A36-B3F8-413A-B434-595D1946131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18673" y="3474525"/>
            <a:ext cx="3740150" cy="2368550"/>
          </a:xfrm>
          <a:prstGeom prst="rect">
            <a:avLst/>
          </a:prstGeom>
          <a:noFill/>
        </p:spPr>
      </p:pic>
      <p:pic>
        <p:nvPicPr>
          <p:cNvPr id="22" name="图片 21">
            <a:extLst>
              <a:ext uri="{FF2B5EF4-FFF2-40B4-BE49-F238E27FC236}">
                <a16:creationId xmlns:a16="http://schemas.microsoft.com/office/drawing/2014/main" id="{74F9DA84-733C-4E71-BC5D-9E47E890837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711255" y="3465004"/>
            <a:ext cx="3806825" cy="2368550"/>
          </a:xfrm>
          <a:prstGeom prst="rect">
            <a:avLst/>
          </a:prstGeom>
          <a:noFill/>
        </p:spPr>
      </p:pic>
      <p:sp>
        <p:nvSpPr>
          <p:cNvPr id="25" name="TextBox 1">
            <a:extLst>
              <a:ext uri="{FF2B5EF4-FFF2-40B4-BE49-F238E27FC236}">
                <a16:creationId xmlns:a16="http://schemas.microsoft.com/office/drawing/2014/main" id="{92885475-7301-4794-A535-A92F05D0E5E3}"/>
              </a:ext>
            </a:extLst>
          </p:cNvPr>
          <p:cNvSpPr txBox="1"/>
          <p:nvPr/>
        </p:nvSpPr>
        <p:spPr>
          <a:xfrm>
            <a:off x="4706868" y="5822706"/>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加载角度对初试线刚度的影响</a:t>
            </a:r>
          </a:p>
        </p:txBody>
      </p:sp>
    </p:spTree>
    <p:extLst>
      <p:ext uri="{BB962C8B-B14F-4D97-AF65-F5344CB8AC3E}">
        <p14:creationId xmlns:p14="http://schemas.microsoft.com/office/powerpoint/2010/main" val="89156741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3B11D5F-560D-47A7-9F25-211F5F298479}"/>
              </a:ext>
            </a:extLst>
          </p:cNvPr>
          <p:cNvGrpSpPr/>
          <p:nvPr/>
        </p:nvGrpSpPr>
        <p:grpSpPr>
          <a:xfrm>
            <a:off x="1183500" y="1304764"/>
            <a:ext cx="6736872" cy="1324160"/>
            <a:chOff x="1611665" y="1372578"/>
            <a:chExt cx="6736872" cy="1324160"/>
          </a:xfrm>
        </p:grpSpPr>
        <p:grpSp>
          <p:nvGrpSpPr>
            <p:cNvPr id="7" name="组合 6">
              <a:extLst>
                <a:ext uri="{FF2B5EF4-FFF2-40B4-BE49-F238E27FC236}">
                  <a16:creationId xmlns:a16="http://schemas.microsoft.com/office/drawing/2014/main" id="{2E8036CE-2331-4767-9E34-FD480303E46A}"/>
                </a:ext>
              </a:extLst>
            </p:cNvPr>
            <p:cNvGrpSpPr/>
            <p:nvPr/>
          </p:nvGrpSpPr>
          <p:grpSpPr>
            <a:xfrm>
              <a:off x="1611665" y="1372578"/>
              <a:ext cx="5920670" cy="1324160"/>
              <a:chOff x="-122859" y="1585166"/>
              <a:chExt cx="5920670" cy="1324160"/>
            </a:xfrm>
          </p:grpSpPr>
          <p:grpSp>
            <p:nvGrpSpPr>
              <p:cNvPr id="4" name="组合 3">
                <a:extLst>
                  <a:ext uri="{FF2B5EF4-FFF2-40B4-BE49-F238E27FC236}">
                    <a16:creationId xmlns:a16="http://schemas.microsoft.com/office/drawing/2014/main" id="{93BE8E44-7790-490E-9D78-7598E0472232}"/>
                  </a:ext>
                </a:extLst>
              </p:cNvPr>
              <p:cNvGrpSpPr/>
              <p:nvPr/>
            </p:nvGrpSpPr>
            <p:grpSpPr>
              <a:xfrm>
                <a:off x="-122859" y="1585166"/>
                <a:ext cx="5920670" cy="1324160"/>
                <a:chOff x="40847" y="1595451"/>
                <a:chExt cx="5920670" cy="1324160"/>
              </a:xfrm>
            </p:grpSpPr>
            <p:pic>
              <p:nvPicPr>
                <p:cNvPr id="3" name="图片 2">
                  <a:extLst>
                    <a:ext uri="{FF2B5EF4-FFF2-40B4-BE49-F238E27FC236}">
                      <a16:creationId xmlns:a16="http://schemas.microsoft.com/office/drawing/2014/main" id="{67891D38-C138-4AC1-BCFD-55163AA88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039" y="1595451"/>
                  <a:ext cx="2886478" cy="1324160"/>
                </a:xfrm>
                <a:prstGeom prst="rect">
                  <a:avLst/>
                </a:prstGeom>
              </p:spPr>
            </p:pic>
            <p:sp>
              <p:nvSpPr>
                <p:cNvPr id="26" name="TextBox 1">
                  <a:extLst>
                    <a:ext uri="{FF2B5EF4-FFF2-40B4-BE49-F238E27FC236}">
                      <a16:creationId xmlns:a16="http://schemas.microsoft.com/office/drawing/2014/main" id="{E1A86570-7BC4-4B0D-A32C-478EE184F045}"/>
                    </a:ext>
                  </a:extLst>
                </p:cNvPr>
                <p:cNvSpPr txBox="1"/>
                <p:nvPr/>
              </p:nvSpPr>
              <p:spPr>
                <a:xfrm>
                  <a:off x="40847" y="1737392"/>
                  <a:ext cx="2459435" cy="377411"/>
                </a:xfrm>
                <a:prstGeom prst="rect">
                  <a:avLst/>
                </a:prstGeom>
                <a:noFill/>
              </p:spPr>
              <p:txBody>
                <a:bodyPr wrap="square" rtlCol="0">
                  <a:spAutoFit/>
                </a:bodyPr>
                <a:lstStyle/>
                <a:p>
                  <a:pPr algn="ctr">
                    <a:lnSpc>
                      <a:spcPct val="150000"/>
                    </a:lnSpc>
                  </a:pPr>
                  <a:r>
                    <a:rPr lang="en-US" altLang="zh-CN" sz="1400" dirty="0" err="1">
                      <a:solidFill>
                        <a:schemeClr val="tx1">
                          <a:lumMod val="95000"/>
                          <a:lumOff val="5000"/>
                        </a:schemeClr>
                      </a:solidFill>
                      <a:latin typeface="+mn-ea"/>
                      <a:ea typeface="+mn-ea"/>
                    </a:rPr>
                    <a:t>Lesik</a:t>
                  </a:r>
                  <a:r>
                    <a:rPr lang="en-US" altLang="zh-CN" sz="1400" dirty="0">
                      <a:solidFill>
                        <a:schemeClr val="tx1">
                          <a:lumMod val="95000"/>
                          <a:lumOff val="5000"/>
                        </a:schemeClr>
                      </a:solidFill>
                      <a:latin typeface="+mn-ea"/>
                      <a:ea typeface="+mn-ea"/>
                    </a:rPr>
                    <a:t> &amp; Kennedy</a:t>
                  </a:r>
                  <a:r>
                    <a:rPr lang="en-US" altLang="zh-CN" sz="1400" dirty="0">
                      <a:solidFill>
                        <a:schemeClr val="tx1">
                          <a:lumMod val="95000"/>
                          <a:lumOff val="5000"/>
                        </a:schemeClr>
                      </a:solidFill>
                      <a:latin typeface="+mn-ea"/>
                    </a:rPr>
                    <a:t> .</a:t>
                  </a:r>
                  <a:r>
                    <a:rPr lang="zh-CN" altLang="en-US" sz="1400" dirty="0">
                      <a:solidFill>
                        <a:schemeClr val="tx1">
                          <a:lumMod val="95000"/>
                          <a:lumOff val="5000"/>
                        </a:schemeClr>
                      </a:solidFill>
                      <a:latin typeface="+mn-ea"/>
                    </a:rPr>
                    <a:t>文献</a:t>
                  </a:r>
                  <a:r>
                    <a:rPr lang="en-US" altLang="zh-CN" sz="1400" dirty="0">
                      <a:solidFill>
                        <a:schemeClr val="tx1">
                          <a:lumMod val="95000"/>
                          <a:lumOff val="5000"/>
                        </a:schemeClr>
                      </a:solidFill>
                      <a:latin typeface="+mn-ea"/>
                    </a:rPr>
                    <a:t>[30]</a:t>
                  </a:r>
                  <a:endParaRPr lang="zh-CN" altLang="en-US" sz="1400" dirty="0">
                    <a:solidFill>
                      <a:schemeClr val="tx1">
                        <a:lumMod val="95000"/>
                        <a:lumOff val="5000"/>
                      </a:schemeClr>
                    </a:solidFill>
                    <a:latin typeface="+mn-ea"/>
                    <a:ea typeface="+mn-ea"/>
                  </a:endParaRPr>
                </a:p>
              </p:txBody>
            </p:sp>
            <p:sp>
              <p:nvSpPr>
                <p:cNvPr id="27" name="TextBox 1">
                  <a:extLst>
                    <a:ext uri="{FF2B5EF4-FFF2-40B4-BE49-F238E27FC236}">
                      <a16:creationId xmlns:a16="http://schemas.microsoft.com/office/drawing/2014/main" id="{BA9D3D3C-2BAD-431E-B787-8015C22BAF58}"/>
                    </a:ext>
                  </a:extLst>
                </p:cNvPr>
                <p:cNvSpPr txBox="1"/>
                <p:nvPr/>
              </p:nvSpPr>
              <p:spPr>
                <a:xfrm>
                  <a:off x="40848" y="2451939"/>
                  <a:ext cx="2195638"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冉明明</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文献</a:t>
                  </a:r>
                  <a:r>
                    <a:rPr lang="en-US" altLang="zh-CN" sz="1400" dirty="0">
                      <a:solidFill>
                        <a:schemeClr val="tx1">
                          <a:lumMod val="95000"/>
                          <a:lumOff val="5000"/>
                        </a:schemeClr>
                      </a:solidFill>
                      <a:latin typeface="+mn-ea"/>
                      <a:ea typeface="+mn-ea"/>
                    </a:rPr>
                    <a:t>[73]</a:t>
                  </a:r>
                  <a:endParaRPr lang="zh-CN" altLang="en-US" sz="1400" dirty="0">
                    <a:solidFill>
                      <a:schemeClr val="tx1">
                        <a:lumMod val="95000"/>
                        <a:lumOff val="5000"/>
                      </a:schemeClr>
                    </a:solidFill>
                    <a:latin typeface="+mn-ea"/>
                    <a:ea typeface="+mn-ea"/>
                  </a:endParaRPr>
                </a:p>
              </p:txBody>
            </p:sp>
          </p:grpSp>
          <p:sp>
            <p:nvSpPr>
              <p:cNvPr id="31" name="箭头: 下 30">
                <a:extLst>
                  <a:ext uri="{FF2B5EF4-FFF2-40B4-BE49-F238E27FC236}">
                    <a16:creationId xmlns:a16="http://schemas.microsoft.com/office/drawing/2014/main" id="{9A4E084F-1CD4-44FD-A831-B27B66BEA23B}"/>
                  </a:ext>
                </a:extLst>
              </p:cNvPr>
              <p:cNvSpPr/>
              <p:nvPr/>
            </p:nvSpPr>
            <p:spPr>
              <a:xfrm rot="16200000">
                <a:off x="2524119" y="2390439"/>
                <a:ext cx="190332" cy="57663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B3911F75-6E07-42D7-B4B0-DECA6155638D}"/>
                  </a:ext>
                </a:extLst>
              </p:cNvPr>
              <p:cNvSpPr/>
              <p:nvPr/>
            </p:nvSpPr>
            <p:spPr>
              <a:xfrm rot="16200000">
                <a:off x="2530787" y="1633211"/>
                <a:ext cx="190332" cy="57663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25D3C76C-CC3A-4038-9037-EED7299BF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536" y="1468709"/>
              <a:ext cx="724001" cy="1162212"/>
            </a:xfrm>
            <a:prstGeom prst="rect">
              <a:avLst/>
            </a:prstGeom>
          </p:spPr>
        </p:pic>
      </p:grpSp>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4" name="TextBox 1">
            <a:extLst>
              <a:ext uri="{FF2B5EF4-FFF2-40B4-BE49-F238E27FC236}">
                <a16:creationId xmlns:a16="http://schemas.microsoft.com/office/drawing/2014/main" id="{39F0949C-E869-46ED-B19D-2D09E8ABB809}"/>
              </a:ext>
            </a:extLst>
          </p:cNvPr>
          <p:cNvSpPr txBox="1"/>
          <p:nvPr/>
        </p:nvSpPr>
        <p:spPr>
          <a:xfrm>
            <a:off x="2730506" y="2492896"/>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不同加载角度下角焊缝极限强度平均值汇总</a:t>
            </a:r>
          </a:p>
        </p:txBody>
      </p:sp>
      <p:grpSp>
        <p:nvGrpSpPr>
          <p:cNvPr id="18" name="组合 17">
            <a:extLst>
              <a:ext uri="{FF2B5EF4-FFF2-40B4-BE49-F238E27FC236}">
                <a16:creationId xmlns:a16="http://schemas.microsoft.com/office/drawing/2014/main" id="{5C1C7EA7-C44D-4C46-9DE8-91912FEF6EA6}"/>
              </a:ext>
            </a:extLst>
          </p:cNvPr>
          <p:cNvGrpSpPr/>
          <p:nvPr/>
        </p:nvGrpSpPr>
        <p:grpSpPr>
          <a:xfrm>
            <a:off x="3818781" y="5673935"/>
            <a:ext cx="5325219" cy="621332"/>
            <a:chOff x="-326034" y="6729498"/>
            <a:chExt cx="5325219" cy="621332"/>
          </a:xfrm>
        </p:grpSpPr>
        <p:pic>
          <p:nvPicPr>
            <p:cNvPr id="28" name="图片 27">
              <a:extLst>
                <a:ext uri="{FF2B5EF4-FFF2-40B4-BE49-F238E27FC236}">
                  <a16:creationId xmlns:a16="http://schemas.microsoft.com/office/drawing/2014/main" id="{59D75470-840E-4786-9E8E-D0477090DF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034" y="7116537"/>
              <a:ext cx="5037289" cy="234293"/>
            </a:xfrm>
            <a:prstGeom prst="rect">
              <a:avLst/>
            </a:prstGeom>
          </p:spPr>
        </p:pic>
        <p:pic>
          <p:nvPicPr>
            <p:cNvPr id="6" name="图片 5">
              <a:extLst>
                <a:ext uri="{FF2B5EF4-FFF2-40B4-BE49-F238E27FC236}">
                  <a16:creationId xmlns:a16="http://schemas.microsoft.com/office/drawing/2014/main" id="{C30DC1D1-9D09-4265-B467-4D8C4E3F67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034" y="6729498"/>
              <a:ext cx="5325219" cy="396221"/>
            </a:xfrm>
            <a:prstGeom prst="rect">
              <a:avLst/>
            </a:prstGeom>
          </p:spPr>
        </p:pic>
      </p:grpSp>
      <p:pic>
        <p:nvPicPr>
          <p:cNvPr id="13" name="图片 12">
            <a:extLst>
              <a:ext uri="{FF2B5EF4-FFF2-40B4-BE49-F238E27FC236}">
                <a16:creationId xmlns:a16="http://schemas.microsoft.com/office/drawing/2014/main" id="{CD21476F-E332-4F5E-AFA8-CD1AA100B9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7664" y="2826323"/>
            <a:ext cx="5794453" cy="2863538"/>
          </a:xfrm>
          <a:prstGeom prst="rect">
            <a:avLst/>
          </a:prstGeom>
        </p:spPr>
      </p:pic>
    </p:spTree>
    <p:extLst>
      <p:ext uri="{BB962C8B-B14F-4D97-AF65-F5344CB8AC3E}">
        <p14:creationId xmlns:p14="http://schemas.microsoft.com/office/powerpoint/2010/main" val="1483755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59556" y="1460772"/>
            <a:ext cx="9024888"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）角焊缝极限强度归一化处理后介于公式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( 3.3 )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( 3.4 )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）随着加载角度的增大，角焊缝的极限强度提高，正面角焊缝的极限强度最高，侧面角焊缝的极限强度最低，正面角焊缝试件的平均极限强度是侧面角焊缝的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1.53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）对于加载角度为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的单边单条和单边双条角焊缝试件，两者的平均极限强度基本一致。</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[30]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中正面角焊缝的极限强度是侧面角焊缝的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1.28</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4" name="TextBox 1">
            <a:extLst>
              <a:ext uri="{FF2B5EF4-FFF2-40B4-BE49-F238E27FC236}">
                <a16:creationId xmlns:a16="http://schemas.microsoft.com/office/drawing/2014/main" id="{39F0949C-E869-46ED-B19D-2D09E8ABB809}"/>
              </a:ext>
            </a:extLst>
          </p:cNvPr>
          <p:cNvSpPr txBox="1"/>
          <p:nvPr/>
        </p:nvSpPr>
        <p:spPr>
          <a:xfrm>
            <a:off x="783053" y="5673698"/>
            <a:ext cx="3682987" cy="700576"/>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不同加载角度下角焊缝极限强度的变化规律（数据来自文献</a:t>
            </a:r>
            <a:r>
              <a:rPr lang="en-US" altLang="zh-CN" sz="1400" dirty="0">
                <a:solidFill>
                  <a:schemeClr val="tx1">
                    <a:lumMod val="95000"/>
                    <a:lumOff val="5000"/>
                  </a:schemeClr>
                </a:solidFill>
                <a:latin typeface="+mn-ea"/>
                <a:ea typeface="+mn-ea"/>
              </a:rPr>
              <a:t>[30] </a:t>
            </a:r>
            <a:r>
              <a:rPr lang="zh-CN" altLang="en-US" sz="1400" dirty="0">
                <a:solidFill>
                  <a:schemeClr val="tx1">
                    <a:lumMod val="95000"/>
                    <a:lumOff val="5000"/>
                  </a:schemeClr>
                </a:solidFill>
                <a:latin typeface="+mn-ea"/>
                <a:ea typeface="+mn-ea"/>
              </a:rPr>
              <a:t>）</a:t>
            </a:r>
          </a:p>
        </p:txBody>
      </p:sp>
      <p:sp>
        <p:nvSpPr>
          <p:cNvPr id="25" name="TextBox 1">
            <a:extLst>
              <a:ext uri="{FF2B5EF4-FFF2-40B4-BE49-F238E27FC236}">
                <a16:creationId xmlns:a16="http://schemas.microsoft.com/office/drawing/2014/main" id="{92885475-7301-4794-A535-A92F05D0E5E3}"/>
              </a:ext>
            </a:extLst>
          </p:cNvPr>
          <p:cNvSpPr txBox="1"/>
          <p:nvPr/>
        </p:nvSpPr>
        <p:spPr>
          <a:xfrm>
            <a:off x="4735626" y="5665053"/>
            <a:ext cx="3682987" cy="700576"/>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不同加载角度下角焊缝极限强度的变化规律（本文试验数据）</a:t>
            </a:r>
          </a:p>
        </p:txBody>
      </p:sp>
      <p:pic>
        <p:nvPicPr>
          <p:cNvPr id="26" name="图片 25">
            <a:extLst>
              <a:ext uri="{FF2B5EF4-FFF2-40B4-BE49-F238E27FC236}">
                <a16:creationId xmlns:a16="http://schemas.microsoft.com/office/drawing/2014/main" id="{B56FFE73-6AC7-4A0F-9D90-018BC5D99AA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9860" y="3385614"/>
            <a:ext cx="3972140" cy="2387669"/>
          </a:xfrm>
          <a:prstGeom prst="rect">
            <a:avLst/>
          </a:prstGeom>
          <a:noFill/>
        </p:spPr>
      </p:pic>
      <p:pic>
        <p:nvPicPr>
          <p:cNvPr id="27" name="图片 26">
            <a:extLst>
              <a:ext uri="{FF2B5EF4-FFF2-40B4-BE49-F238E27FC236}">
                <a16:creationId xmlns:a16="http://schemas.microsoft.com/office/drawing/2014/main" id="{3F2373F7-8296-4FE7-9357-638B584280C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755193" y="3385613"/>
            <a:ext cx="3972139" cy="2387669"/>
          </a:xfrm>
          <a:prstGeom prst="rect">
            <a:avLst/>
          </a:prstGeom>
          <a:noFill/>
        </p:spPr>
      </p:pic>
    </p:spTree>
    <p:extLst>
      <p:ext uri="{BB962C8B-B14F-4D97-AF65-F5344CB8AC3E}">
        <p14:creationId xmlns:p14="http://schemas.microsoft.com/office/powerpoint/2010/main" val="35978594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研究背景</a:t>
            </a:r>
          </a:p>
        </p:txBody>
      </p:sp>
      <p:sp>
        <p:nvSpPr>
          <p:cNvPr id="10" name="燕尾形 9"/>
          <p:cNvSpPr/>
          <p:nvPr/>
        </p:nvSpPr>
        <p:spPr>
          <a:xfrm>
            <a:off x="2142772" y="697645"/>
            <a:ext cx="2268538"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研究现状</a:t>
            </a:r>
          </a:p>
        </p:txBody>
      </p:sp>
      <p:sp>
        <p:nvSpPr>
          <p:cNvPr id="11" name="燕尾形 10"/>
          <p:cNvSpPr/>
          <p:nvPr/>
        </p:nvSpPr>
        <p:spPr>
          <a:xfrm>
            <a:off x="41588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存在问题</a:t>
            </a:r>
          </a:p>
        </p:txBody>
      </p:sp>
      <p:sp>
        <p:nvSpPr>
          <p:cNvPr id="12" name="燕尾形 11"/>
          <p:cNvSpPr/>
          <p:nvPr/>
        </p:nvSpPr>
        <p:spPr>
          <a:xfrm>
            <a:off x="62162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内容安排</a:t>
            </a:r>
          </a:p>
        </p:txBody>
      </p:sp>
      <p:sp>
        <p:nvSpPr>
          <p:cNvPr id="34" name="TextBox 61"/>
          <p:cNvSpPr>
            <a:spLocks noChangeArrowheads="1"/>
          </p:cNvSpPr>
          <p:nvPr/>
        </p:nvSpPr>
        <p:spPr bwMode="auto">
          <a:xfrm>
            <a:off x="509588" y="115888"/>
            <a:ext cx="1290637" cy="401637"/>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a:solidFill>
                  <a:schemeClr val="bg1"/>
                </a:solidFill>
              </a:rPr>
              <a:t> </a:t>
            </a:r>
            <a:r>
              <a:rPr lang="en-US" altLang="zh-CN" sz="2000" b="1">
                <a:solidFill>
                  <a:schemeClr val="bg1"/>
                </a:solidFill>
              </a:rPr>
              <a:t>1.  </a:t>
            </a:r>
            <a:r>
              <a:rPr lang="zh-CN" altLang="en-US" sz="2000" b="1">
                <a:solidFill>
                  <a:schemeClr val="bg1"/>
                </a:solidFill>
              </a:rPr>
              <a:t>绪    论</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grpSp>
        <p:nvGrpSpPr>
          <p:cNvPr id="7" name="组合 6">
            <a:extLst>
              <a:ext uri="{FF2B5EF4-FFF2-40B4-BE49-F238E27FC236}">
                <a16:creationId xmlns:a16="http://schemas.microsoft.com/office/drawing/2014/main" id="{01E4594E-AF8F-4D2D-A586-0D926E0EB583}"/>
              </a:ext>
            </a:extLst>
          </p:cNvPr>
          <p:cNvGrpSpPr/>
          <p:nvPr/>
        </p:nvGrpSpPr>
        <p:grpSpPr>
          <a:xfrm>
            <a:off x="51193" y="3028539"/>
            <a:ext cx="8872913" cy="930947"/>
            <a:chOff x="28330" y="4807208"/>
            <a:chExt cx="8872913" cy="930947"/>
          </a:xfrm>
        </p:grpSpPr>
        <p:sp>
          <p:nvSpPr>
            <p:cNvPr id="23" name="文本框 16">
              <a:extLst>
                <a:ext uri="{FF2B5EF4-FFF2-40B4-BE49-F238E27FC236}">
                  <a16:creationId xmlns:a16="http://schemas.microsoft.com/office/drawing/2014/main" id="{EFAB3BEA-DFE4-4808-A33E-9FD6652BA065}"/>
                </a:ext>
              </a:extLst>
            </p:cNvPr>
            <p:cNvSpPr txBox="1"/>
            <p:nvPr/>
          </p:nvSpPr>
          <p:spPr>
            <a:xfrm>
              <a:off x="387105" y="5131835"/>
              <a:ext cx="8514138" cy="606320"/>
            </a:xfrm>
            <a:prstGeom prst="rect">
              <a:avLst/>
            </a:prstGeom>
            <a:noFill/>
            <a:ln w="25400">
              <a:solidFill>
                <a:srgbClr val="D28E8C"/>
              </a:solidFill>
            </a:ln>
          </p:spPr>
          <p:txBody>
            <a:bodyPr wrap="square" rtlCol="0">
              <a:spAutoFit/>
            </a:bodyPr>
            <a:lstStyle/>
            <a:p>
              <a:pPr indent="457200">
                <a:lnSpc>
                  <a:spcPct val="125000"/>
                </a:lnSpc>
              </a:pPr>
              <a:r>
                <a:rPr lang="en-US" altLang="zh-CN" sz="1400" dirty="0">
                  <a:solidFill>
                    <a:schemeClr val="tx1">
                      <a:lumMod val="95000"/>
                      <a:lumOff val="5000"/>
                      <a:alpha val="75000"/>
                    </a:schemeClr>
                  </a:solidFill>
                  <a:latin typeface="微软雅黑" panose="020B0503020204020204" pitchFamily="34" charset="-122"/>
                </a:rPr>
                <a:t>Q460</a:t>
              </a:r>
              <a:r>
                <a:rPr lang="zh-CN" altLang="en-US" sz="1400" dirty="0">
                  <a:solidFill>
                    <a:schemeClr val="tx1">
                      <a:lumMod val="95000"/>
                      <a:lumOff val="5000"/>
                      <a:alpha val="75000"/>
                    </a:schemeClr>
                  </a:solidFill>
                  <a:latin typeface="微软雅黑" panose="020B0503020204020204" pitchFamily="34" charset="-122"/>
                </a:rPr>
                <a:t>、</a:t>
              </a:r>
              <a:r>
                <a:rPr lang="en-US" altLang="zh-CN" sz="1400" dirty="0">
                  <a:solidFill>
                    <a:schemeClr val="tx1">
                      <a:lumMod val="95000"/>
                      <a:lumOff val="5000"/>
                      <a:alpha val="75000"/>
                    </a:schemeClr>
                  </a:solidFill>
                  <a:latin typeface="微软雅黑" panose="020B0503020204020204" pitchFamily="34" charset="-122"/>
                </a:rPr>
                <a:t>Q550</a:t>
              </a:r>
              <a:r>
                <a:rPr lang="zh-CN" altLang="en-US" sz="1400" dirty="0">
                  <a:solidFill>
                    <a:schemeClr val="tx1">
                      <a:lumMod val="95000"/>
                      <a:lumOff val="5000"/>
                      <a:alpha val="75000"/>
                    </a:schemeClr>
                  </a:solidFill>
                  <a:latin typeface="微软雅黑" panose="020B0503020204020204" pitchFamily="34" charset="-122"/>
                </a:rPr>
                <a:t>和</a:t>
              </a:r>
              <a:r>
                <a:rPr lang="en-US" altLang="zh-CN" sz="1400" dirty="0">
                  <a:solidFill>
                    <a:schemeClr val="tx1">
                      <a:lumMod val="95000"/>
                      <a:lumOff val="5000"/>
                      <a:alpha val="75000"/>
                    </a:schemeClr>
                  </a:solidFill>
                  <a:latin typeface="微软雅黑" panose="020B0503020204020204" pitchFamily="34" charset="-122"/>
                </a:rPr>
                <a:t>Q690</a:t>
              </a:r>
              <a:r>
                <a:rPr lang="zh-CN" altLang="en-US" sz="1400" dirty="0">
                  <a:solidFill>
                    <a:schemeClr val="tx1">
                      <a:lumMod val="95000"/>
                      <a:lumOff val="5000"/>
                      <a:alpha val="75000"/>
                    </a:schemeClr>
                  </a:solidFill>
                  <a:latin typeface="微软雅黑" panose="020B0503020204020204" pitchFamily="34" charset="-122"/>
                </a:rPr>
                <a:t>进行了</a:t>
              </a:r>
              <a:r>
                <a:rPr lang="en-US" altLang="zh-CN" sz="1400" dirty="0">
                  <a:solidFill>
                    <a:schemeClr val="tx1">
                      <a:lumMod val="95000"/>
                      <a:lumOff val="5000"/>
                      <a:alpha val="75000"/>
                    </a:schemeClr>
                  </a:solidFill>
                  <a:latin typeface="微软雅黑" panose="020B0503020204020204" pitchFamily="34" charset="-122"/>
                </a:rPr>
                <a:t>9</a:t>
              </a:r>
              <a:r>
                <a:rPr lang="zh-CN" altLang="en-US" sz="1400" dirty="0">
                  <a:solidFill>
                    <a:schemeClr val="tx1">
                      <a:lumMod val="95000"/>
                      <a:lumOff val="5000"/>
                      <a:alpha val="75000"/>
                    </a:schemeClr>
                  </a:solidFill>
                  <a:latin typeface="微软雅黑" panose="020B0503020204020204" pitchFamily="34" charset="-122"/>
                </a:rPr>
                <a:t>个对接焊缝试件、</a:t>
              </a:r>
              <a:r>
                <a:rPr lang="en-US" altLang="zh-CN" sz="1400" dirty="0">
                  <a:solidFill>
                    <a:schemeClr val="tx1">
                      <a:lumMod val="95000"/>
                      <a:lumOff val="5000"/>
                      <a:alpha val="75000"/>
                    </a:schemeClr>
                  </a:solidFill>
                  <a:latin typeface="微软雅黑" panose="020B0503020204020204" pitchFamily="34" charset="-122"/>
                </a:rPr>
                <a:t>9 </a:t>
              </a:r>
              <a:r>
                <a:rPr lang="zh-CN" altLang="en-US" sz="1400" dirty="0">
                  <a:solidFill>
                    <a:schemeClr val="tx1">
                      <a:lumMod val="95000"/>
                      <a:lumOff val="5000"/>
                      <a:alpha val="75000"/>
                    </a:schemeClr>
                  </a:solidFill>
                  <a:latin typeface="微软雅黑" panose="020B0503020204020204" pitchFamily="34" charset="-122"/>
                </a:rPr>
                <a:t>个正面角焊缝试件和 </a:t>
              </a:r>
              <a:r>
                <a:rPr lang="en-US" altLang="zh-CN" sz="1400" dirty="0">
                  <a:solidFill>
                    <a:schemeClr val="tx1">
                      <a:lumMod val="95000"/>
                      <a:lumOff val="5000"/>
                      <a:alpha val="75000"/>
                    </a:schemeClr>
                  </a:solidFill>
                  <a:latin typeface="微软雅黑" panose="020B0503020204020204" pitchFamily="34" charset="-122"/>
                </a:rPr>
                <a:t>9 </a:t>
              </a:r>
              <a:r>
                <a:rPr lang="zh-CN" altLang="en-US" sz="1400" dirty="0">
                  <a:solidFill>
                    <a:schemeClr val="tx1">
                      <a:lumMod val="95000"/>
                      <a:lumOff val="5000"/>
                      <a:alpha val="75000"/>
                    </a:schemeClr>
                  </a:solidFill>
                  <a:latin typeface="微软雅黑" panose="020B0503020204020204" pitchFamily="34" charset="-122"/>
                </a:rPr>
                <a:t>个侧面角焊缝搭接接头试件的拉伸试验，并指出正面角焊缝接头的刚度大于侧面角焊缝，其平均极限强度可达侧面角焊缝的</a:t>
              </a:r>
              <a:r>
                <a:rPr lang="en-US" altLang="zh-CN" sz="1400" dirty="0">
                  <a:solidFill>
                    <a:schemeClr val="tx1">
                      <a:lumMod val="95000"/>
                      <a:lumOff val="5000"/>
                      <a:alpha val="75000"/>
                    </a:schemeClr>
                  </a:solidFill>
                  <a:latin typeface="微软雅黑" panose="020B0503020204020204" pitchFamily="34" charset="-122"/>
                </a:rPr>
                <a:t>1.43</a:t>
              </a:r>
              <a:r>
                <a:rPr lang="zh-CN" altLang="en-US" sz="1400" dirty="0">
                  <a:solidFill>
                    <a:schemeClr val="tx1">
                      <a:lumMod val="95000"/>
                      <a:lumOff val="5000"/>
                      <a:alpha val="75000"/>
                    </a:schemeClr>
                  </a:solidFill>
                  <a:latin typeface="微软雅黑" panose="020B0503020204020204" pitchFamily="34" charset="-122"/>
                </a:rPr>
                <a:t>倍。</a:t>
              </a:r>
              <a:endPar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40D70E6C-6B9B-4C49-A13B-6571B6E3B1A0}"/>
                </a:ext>
              </a:extLst>
            </p:cNvPr>
            <p:cNvSpPr/>
            <p:nvPr/>
          </p:nvSpPr>
          <p:spPr bwMode="auto">
            <a:xfrm>
              <a:off x="28330" y="4807208"/>
              <a:ext cx="3139497" cy="360000"/>
            </a:xfrm>
            <a:prstGeom prst="rect">
              <a:avLst/>
            </a:prstGeom>
            <a:solidFill>
              <a:schemeClr val="accent6">
                <a:lumMod val="60000"/>
                <a:lumOff val="40000"/>
              </a:schemeClr>
            </a:solidFill>
            <a:ln>
              <a:noFill/>
            </a:ln>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施刚</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清华大学（</a:t>
              </a:r>
              <a:r>
                <a:rPr lang="en-US" altLang="zh-CN" sz="1400" b="1" dirty="0">
                  <a:solidFill>
                    <a:schemeClr val="bg1"/>
                  </a:solidFill>
                  <a:latin typeface="微软雅黑" panose="020B0503020204020204" pitchFamily="34" charset="-122"/>
                  <a:ea typeface="微软雅黑" panose="020B0503020204020204" pitchFamily="34" charset="-122"/>
                </a:rPr>
                <a:t>2016</a:t>
              </a:r>
              <a:r>
                <a:rPr lang="zh-CN" altLang="en-US" sz="1400" b="1" dirty="0">
                  <a:solidFill>
                    <a:schemeClr val="bg1"/>
                  </a:solidFill>
                  <a:latin typeface="微软雅黑" panose="020B0503020204020204" pitchFamily="34" charset="-122"/>
                  <a:ea typeface="微软雅黑" panose="020B0503020204020204" pitchFamily="34" charset="-122"/>
                </a:rPr>
                <a:t>）</a:t>
              </a:r>
            </a:p>
          </p:txBody>
        </p:sp>
      </p:grpSp>
      <p:grpSp>
        <p:nvGrpSpPr>
          <p:cNvPr id="5" name="组合 4">
            <a:extLst>
              <a:ext uri="{FF2B5EF4-FFF2-40B4-BE49-F238E27FC236}">
                <a16:creationId xmlns:a16="http://schemas.microsoft.com/office/drawing/2014/main" id="{F8C166AF-EEC6-4507-8B24-91B3F95D78EA}"/>
              </a:ext>
            </a:extLst>
          </p:cNvPr>
          <p:cNvGrpSpPr/>
          <p:nvPr/>
        </p:nvGrpSpPr>
        <p:grpSpPr>
          <a:xfrm>
            <a:off x="47549" y="1079954"/>
            <a:ext cx="8902483" cy="966320"/>
            <a:chOff x="14810" y="2318449"/>
            <a:chExt cx="8902483" cy="966320"/>
          </a:xfrm>
        </p:grpSpPr>
        <p:sp>
          <p:nvSpPr>
            <p:cNvPr id="25" name="文本框 18">
              <a:extLst>
                <a:ext uri="{FF2B5EF4-FFF2-40B4-BE49-F238E27FC236}">
                  <a16:creationId xmlns:a16="http://schemas.microsoft.com/office/drawing/2014/main" id="{6632CB3A-0C6F-4F40-A02C-9619B81E9C24}"/>
                </a:ext>
              </a:extLst>
            </p:cNvPr>
            <p:cNvSpPr txBox="1"/>
            <p:nvPr/>
          </p:nvSpPr>
          <p:spPr>
            <a:xfrm>
              <a:off x="403155" y="2678449"/>
              <a:ext cx="8514138" cy="606320"/>
            </a:xfrm>
            <a:prstGeom prst="rect">
              <a:avLst/>
            </a:prstGeom>
            <a:noFill/>
            <a:ln w="25400">
              <a:solidFill>
                <a:srgbClr val="95B3D7"/>
              </a:solidFill>
            </a:ln>
          </p:spPr>
          <p:txBody>
            <a:bodyPr wrap="square" rtlCol="0">
              <a:spAutoFit/>
            </a:bodyPr>
            <a:lstStyle/>
            <a:p>
              <a:pPr indent="457200">
                <a:lnSpc>
                  <a:spcPct val="125000"/>
                </a:lnSpc>
              </a:pP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采用</a:t>
              </a:r>
              <a:r>
                <a:rPr lang="en-US" altLang="zh-CN" sz="1400" dirty="0">
                  <a:solidFill>
                    <a:schemeClr val="tx1">
                      <a:lumMod val="95000"/>
                      <a:lumOff val="5000"/>
                      <a:alpha val="75000"/>
                    </a:schemeClr>
                  </a:solidFill>
                  <a:latin typeface="微软雅黑" panose="020B0503020204020204" pitchFamily="34" charset="-122"/>
                  <a:ea typeface="微软雅黑" panose="020B0503020204020204" pitchFamily="34" charset="-122"/>
                </a:rPr>
                <a:t>E7014</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焊条，选取两种焊脚尺寸进行了两组共</a:t>
              </a:r>
              <a:r>
                <a:rPr lang="en-US" altLang="zh-CN" sz="1400" dirty="0">
                  <a:solidFill>
                    <a:schemeClr val="tx1">
                      <a:lumMod val="95000"/>
                      <a:lumOff val="5000"/>
                      <a:alpha val="75000"/>
                    </a:schemeClr>
                  </a:solidFill>
                  <a:latin typeface="微软雅黑" panose="020B0503020204020204" pitchFamily="34" charset="-122"/>
                  <a:ea typeface="微软雅黑" panose="020B0503020204020204" pitchFamily="34" charset="-122"/>
                </a:rPr>
                <a:t>42</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个试件的试验，结果表明，</a:t>
              </a:r>
              <a:r>
                <a:rPr lang="en-US" altLang="zh-CN" sz="1400" dirty="0">
                  <a:solidFill>
                    <a:schemeClr val="tx1">
                      <a:lumMod val="95000"/>
                      <a:lumOff val="5000"/>
                      <a:alpha val="75000"/>
                    </a:schemeClr>
                  </a:solidFill>
                  <a:latin typeface="微软雅黑" panose="020B0503020204020204" pitchFamily="34" charset="-122"/>
                  <a:ea typeface="微软雅黑" panose="020B0503020204020204" pitchFamily="34" charset="-122"/>
                </a:rPr>
                <a:t>5mm</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焊脚尺寸的正面角焊缝极限强度是侧面角焊缝的</a:t>
              </a:r>
              <a:r>
                <a:rPr lang="en-US" altLang="zh-CN" sz="1400" dirty="0">
                  <a:solidFill>
                    <a:srgbClr val="FF0000">
                      <a:alpha val="75000"/>
                    </a:srgbClr>
                  </a:solidFill>
                  <a:latin typeface="微软雅黑" panose="020B0503020204020204" pitchFamily="34" charset="-122"/>
                  <a:ea typeface="微软雅黑" panose="020B0503020204020204" pitchFamily="34" charset="-122"/>
                </a:rPr>
                <a:t>1.28</a:t>
              </a:r>
              <a:r>
                <a:rPr lang="zh-CN" altLang="en-US" sz="1400" dirty="0">
                  <a:solidFill>
                    <a:srgbClr val="FF0000">
                      <a:alpha val="75000"/>
                    </a:srgbClr>
                  </a:solidFill>
                  <a:latin typeface="微软雅黑" panose="020B0503020204020204" pitchFamily="34" charset="-122"/>
                  <a:ea typeface="微软雅黑" panose="020B0503020204020204" pitchFamily="34" charset="-122"/>
                </a:rPr>
                <a:t>倍</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，而</a:t>
              </a:r>
              <a:r>
                <a:rPr lang="en-US" altLang="zh-CN" sz="1400" dirty="0">
                  <a:solidFill>
                    <a:schemeClr val="tx1">
                      <a:lumMod val="95000"/>
                      <a:lumOff val="5000"/>
                      <a:alpha val="75000"/>
                    </a:schemeClr>
                  </a:solidFill>
                  <a:latin typeface="微软雅黑" panose="020B0503020204020204" pitchFamily="34" charset="-122"/>
                  <a:ea typeface="微软雅黑" panose="020B0503020204020204" pitchFamily="34" charset="-122"/>
                </a:rPr>
                <a:t>9mm</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焊脚尺寸则为</a:t>
              </a:r>
              <a:r>
                <a:rPr lang="en-US" altLang="zh-CN" sz="1400" dirty="0">
                  <a:solidFill>
                    <a:srgbClr val="FF0000">
                      <a:alpha val="75000"/>
                    </a:srgbClr>
                  </a:solidFill>
                  <a:latin typeface="微软雅黑" panose="020B0503020204020204" pitchFamily="34" charset="-122"/>
                  <a:ea typeface="微软雅黑" panose="020B0503020204020204" pitchFamily="34" charset="-122"/>
                </a:rPr>
                <a:t>1.60</a:t>
              </a:r>
              <a:r>
                <a:rPr lang="zh-CN" altLang="en-US" sz="1400" dirty="0">
                  <a:solidFill>
                    <a:srgbClr val="FF0000">
                      <a:alpha val="75000"/>
                    </a:srgbClr>
                  </a:solidFill>
                  <a:latin typeface="微软雅黑" panose="020B0503020204020204" pitchFamily="34" charset="-122"/>
                  <a:ea typeface="微软雅黑" panose="020B0503020204020204" pitchFamily="34" charset="-122"/>
                </a:rPr>
                <a:t>倍</a:t>
              </a:r>
              <a:r>
                <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4B0CA943-466D-41AF-BA62-0D28CB4AAD96}"/>
                </a:ext>
              </a:extLst>
            </p:cNvPr>
            <p:cNvSpPr/>
            <p:nvPr/>
          </p:nvSpPr>
          <p:spPr bwMode="auto">
            <a:xfrm>
              <a:off x="14810" y="2318449"/>
              <a:ext cx="3225042" cy="360000"/>
            </a:xfrm>
            <a:prstGeom prst="rect">
              <a:avLst/>
            </a:prstGeom>
            <a:solidFill>
              <a:srgbClr val="95B3D7"/>
            </a:solidFill>
            <a:ln>
              <a:noFill/>
            </a:ln>
          </p:spPr>
          <p:txBody>
            <a:bodyPr vert="horz" wrap="square" lIns="91440" tIns="45720" rIns="91440" bIns="45720" numCol="1" rtlCol="0" anchor="t" anchorCtr="0" compatLnSpc="1">
              <a:prstTxWarp prst="textNoShape">
                <a:avLst/>
              </a:prstTxWarp>
            </a:bodyPr>
            <a:lstStyle/>
            <a:p>
              <a:pPr algn="ctr"/>
              <a:r>
                <a:rPr lang="en-US" altLang="zh-CN" sz="1400" b="1" dirty="0" err="1">
                  <a:solidFill>
                    <a:schemeClr val="bg1"/>
                  </a:solidFill>
                  <a:latin typeface="微软雅黑" panose="020B0503020204020204" pitchFamily="34" charset="-122"/>
                  <a:ea typeface="微软雅黑" panose="020B0503020204020204" pitchFamily="34" charset="-122"/>
                </a:rPr>
                <a:t>Miazga</a:t>
              </a:r>
              <a:r>
                <a:rPr lang="zh-CN" altLang="en-US" sz="1400" b="1" dirty="0">
                  <a:solidFill>
                    <a:schemeClr val="bg1"/>
                  </a:solidFill>
                  <a:latin typeface="微软雅黑" panose="020B0503020204020204" pitchFamily="34" charset="-122"/>
                  <a:ea typeface="微软雅黑" panose="020B0503020204020204" pitchFamily="34" charset="-122"/>
                </a:rPr>
                <a:t>和</a:t>
              </a:r>
              <a:r>
                <a:rPr lang="en-US" altLang="zh-CN" sz="1400" b="1" dirty="0">
                  <a:solidFill>
                    <a:schemeClr val="bg1"/>
                  </a:solidFill>
                  <a:latin typeface="微软雅黑" panose="020B0503020204020204" pitchFamily="34" charset="-122"/>
                  <a:ea typeface="微软雅黑" panose="020B0503020204020204" pitchFamily="34" charset="-122"/>
                </a:rPr>
                <a:t>Kennedy</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bg1"/>
                  </a:solidFill>
                  <a:latin typeface="微软雅黑" panose="020B0503020204020204" pitchFamily="34" charset="-122"/>
                  <a:ea typeface="微软雅黑" panose="020B0503020204020204" pitchFamily="34" charset="-122"/>
                </a:rPr>
                <a:t>1989</a:t>
              </a:r>
              <a:r>
                <a:rPr lang="zh-CN" altLang="en-US" sz="1400" b="1" dirty="0">
                  <a:solidFill>
                    <a:schemeClr val="bg1"/>
                  </a:solidFill>
                  <a:latin typeface="微软雅黑" panose="020B0503020204020204" pitchFamily="34" charset="-122"/>
                  <a:ea typeface="微软雅黑" panose="020B0503020204020204" pitchFamily="34" charset="-122"/>
                </a:rPr>
                <a:t>）</a:t>
              </a:r>
            </a:p>
          </p:txBody>
        </p:sp>
      </p:grpSp>
      <p:grpSp>
        <p:nvGrpSpPr>
          <p:cNvPr id="6" name="组合 5">
            <a:extLst>
              <a:ext uri="{FF2B5EF4-FFF2-40B4-BE49-F238E27FC236}">
                <a16:creationId xmlns:a16="http://schemas.microsoft.com/office/drawing/2014/main" id="{36ECB272-3374-4F02-AEB8-2B59E16F6272}"/>
              </a:ext>
            </a:extLst>
          </p:cNvPr>
          <p:cNvGrpSpPr/>
          <p:nvPr/>
        </p:nvGrpSpPr>
        <p:grpSpPr>
          <a:xfrm>
            <a:off x="52363" y="2263302"/>
            <a:ext cx="8902485" cy="661642"/>
            <a:chOff x="14808" y="3964474"/>
            <a:chExt cx="8902485" cy="661642"/>
          </a:xfrm>
        </p:grpSpPr>
        <p:sp>
          <p:nvSpPr>
            <p:cNvPr id="27" name="文本框 25">
              <a:extLst>
                <a:ext uri="{FF2B5EF4-FFF2-40B4-BE49-F238E27FC236}">
                  <a16:creationId xmlns:a16="http://schemas.microsoft.com/office/drawing/2014/main" id="{709441B5-5B31-4B98-A4C1-1E6FB6E779E1}"/>
                </a:ext>
              </a:extLst>
            </p:cNvPr>
            <p:cNvSpPr txBox="1"/>
            <p:nvPr/>
          </p:nvSpPr>
          <p:spPr>
            <a:xfrm>
              <a:off x="398339" y="4289101"/>
              <a:ext cx="8518954" cy="337015"/>
            </a:xfrm>
            <a:prstGeom prst="rect">
              <a:avLst/>
            </a:prstGeom>
            <a:noFill/>
            <a:ln w="25400">
              <a:solidFill>
                <a:srgbClr val="95B3D7"/>
              </a:solidFill>
            </a:ln>
          </p:spPr>
          <p:txBody>
            <a:bodyPr wrap="square" rtlCol="0">
              <a:spAutoFit/>
            </a:bodyPr>
            <a:lstStyle/>
            <a:p>
              <a:pPr indent="457200">
                <a:lnSpc>
                  <a:spcPct val="125000"/>
                </a:lnSpc>
              </a:pPr>
              <a:r>
                <a:rPr lang="zh-CN" altLang="en-US" sz="1400" dirty="0">
                  <a:solidFill>
                    <a:schemeClr val="tx1">
                      <a:alpha val="75000"/>
                    </a:schemeClr>
                  </a:solidFill>
                  <a:latin typeface="微软雅黑" panose="020B0503020204020204" pitchFamily="34" charset="-122"/>
                  <a:ea typeface="微软雅黑" panose="020B0503020204020204" pitchFamily="34" charset="-122"/>
                </a:rPr>
                <a:t>综合了以上研究成果，提出了正面角焊缝和侧面角焊缝的统一协调公式，预测误差在</a:t>
              </a:r>
              <a:r>
                <a:rPr lang="en-US" altLang="zh-CN" sz="1400" dirty="0">
                  <a:solidFill>
                    <a:schemeClr val="tx1">
                      <a:alpha val="75000"/>
                    </a:schemeClr>
                  </a:solidFill>
                  <a:latin typeface="微软雅黑" panose="020B0503020204020204" pitchFamily="34" charset="-122"/>
                  <a:ea typeface="微软雅黑" panose="020B0503020204020204" pitchFamily="34" charset="-122"/>
                </a:rPr>
                <a:t>1.5%</a:t>
              </a:r>
              <a:r>
                <a:rPr lang="zh-CN" altLang="en-US" sz="1400" dirty="0">
                  <a:solidFill>
                    <a:schemeClr val="tx1">
                      <a:alpha val="75000"/>
                    </a:schemeClr>
                  </a:solidFill>
                  <a:latin typeface="微软雅黑" panose="020B0503020204020204" pitchFamily="34" charset="-122"/>
                  <a:ea typeface="微软雅黑" panose="020B0503020204020204" pitchFamily="34" charset="-122"/>
                </a:rPr>
                <a:t>。</a:t>
              </a:r>
              <a:endParaRPr lang="zh-CN" altLang="en-US" sz="1400" b="1" dirty="0">
                <a:solidFill>
                  <a:srgbClr val="FF0000">
                    <a:alpha val="75000"/>
                  </a:srgb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E4C225A-B89C-444F-9F9F-570C6FCE9696}"/>
                </a:ext>
              </a:extLst>
            </p:cNvPr>
            <p:cNvSpPr/>
            <p:nvPr/>
          </p:nvSpPr>
          <p:spPr bwMode="auto">
            <a:xfrm>
              <a:off x="14808" y="3964474"/>
              <a:ext cx="3139497" cy="360000"/>
            </a:xfrm>
            <a:prstGeom prst="rect">
              <a:avLst/>
            </a:prstGeom>
            <a:solidFill>
              <a:srgbClr val="95B3D7"/>
            </a:solidFill>
            <a:ln>
              <a:noFill/>
            </a:ln>
          </p:spPr>
          <p:txBody>
            <a:bodyPr vert="horz" wrap="square" lIns="91440" tIns="45720" rIns="91440" bIns="45720" numCol="1" rtlCol="0" anchor="t" anchorCtr="0" compatLnSpc="1">
              <a:prstTxWarp prst="textNoShape">
                <a:avLst/>
              </a:prstTxWarp>
            </a:bodyPr>
            <a:lstStyle/>
            <a:p>
              <a:pPr algn="ctr"/>
              <a:r>
                <a:rPr lang="en-US" altLang="zh-CN" sz="1400" b="1" dirty="0" err="1">
                  <a:solidFill>
                    <a:schemeClr val="bg1"/>
                  </a:solidFill>
                  <a:latin typeface="微软雅黑" panose="020B0503020204020204" pitchFamily="34" charset="-122"/>
                  <a:ea typeface="微软雅黑" panose="020B0503020204020204" pitchFamily="34" charset="-122"/>
                </a:rPr>
                <a:t>Lesik</a:t>
              </a:r>
              <a:r>
                <a:rPr lang="zh-CN" altLang="en-US" sz="1400" b="1" dirty="0">
                  <a:solidFill>
                    <a:schemeClr val="bg1"/>
                  </a:solidFill>
                  <a:latin typeface="微软雅黑" panose="020B0503020204020204" pitchFamily="34" charset="-122"/>
                  <a:ea typeface="微软雅黑" panose="020B0503020204020204" pitchFamily="34" charset="-122"/>
                </a:rPr>
                <a:t>和</a:t>
              </a:r>
              <a:r>
                <a:rPr lang="en-US" altLang="zh-CN" sz="1400" b="1" dirty="0">
                  <a:solidFill>
                    <a:schemeClr val="bg1"/>
                  </a:solidFill>
                  <a:latin typeface="微软雅黑" panose="020B0503020204020204" pitchFamily="34" charset="-122"/>
                  <a:ea typeface="微软雅黑" panose="020B0503020204020204" pitchFamily="34" charset="-122"/>
                </a:rPr>
                <a:t>Kennedy</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bg1"/>
                  </a:solidFill>
                  <a:latin typeface="微软雅黑" panose="020B0503020204020204" pitchFamily="34" charset="-122"/>
                  <a:ea typeface="微软雅黑" panose="020B0503020204020204" pitchFamily="34" charset="-122"/>
                </a:rPr>
                <a:t>1990</a:t>
              </a:r>
              <a:r>
                <a:rPr lang="zh-CN" altLang="en-US" sz="1400" b="1" dirty="0">
                  <a:solidFill>
                    <a:schemeClr val="bg1"/>
                  </a:solidFill>
                  <a:latin typeface="微软雅黑" panose="020B0503020204020204" pitchFamily="34" charset="-122"/>
                  <a:ea typeface="微软雅黑" panose="020B0503020204020204" pitchFamily="34" charset="-122"/>
                </a:rPr>
                <a:t>）</a:t>
              </a:r>
            </a:p>
          </p:txBody>
        </p:sp>
      </p:grpSp>
      <p:graphicFrame>
        <p:nvGraphicFramePr>
          <p:cNvPr id="4" name="对象 3">
            <a:extLst>
              <a:ext uri="{FF2B5EF4-FFF2-40B4-BE49-F238E27FC236}">
                <a16:creationId xmlns:a16="http://schemas.microsoft.com/office/drawing/2014/main" id="{D3E7D2F3-CA23-4947-89B5-C103E6946389}"/>
              </a:ext>
            </a:extLst>
          </p:cNvPr>
          <p:cNvGraphicFramePr>
            <a:graphicFrameLocks noChangeAspect="1"/>
          </p:cNvGraphicFramePr>
          <p:nvPr>
            <p:extLst>
              <p:ext uri="{D42A27DB-BD31-4B8C-83A1-F6EECF244321}">
                <p14:modId xmlns:p14="http://schemas.microsoft.com/office/powerpoint/2010/main" val="3250140976"/>
              </p:ext>
            </p:extLst>
          </p:nvPr>
        </p:nvGraphicFramePr>
        <p:xfrm>
          <a:off x="6804461" y="1980804"/>
          <a:ext cx="2145571" cy="695044"/>
        </p:xfrm>
        <a:graphic>
          <a:graphicData uri="http://schemas.openxmlformats.org/presentationml/2006/ole">
            <mc:AlternateContent xmlns:mc="http://schemas.openxmlformats.org/markup-compatibility/2006">
              <mc:Choice xmlns:v="urn:schemas-microsoft-com:vml" Requires="v">
                <p:oleObj spid="_x0000_s282633" name="Equation" r:id="rId8" imgW="1358310" imgH="431613" progId="Equation.DSMT4">
                  <p:embed/>
                </p:oleObj>
              </mc:Choice>
              <mc:Fallback>
                <p:oleObj name="Equation" r:id="rId8" imgW="1358310" imgH="431613"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461" y="1980804"/>
                        <a:ext cx="2145571" cy="695044"/>
                      </a:xfrm>
                      <a:prstGeom prst="rect">
                        <a:avLst/>
                      </a:prstGeom>
                      <a:noFill/>
                    </p:spPr>
                  </p:pic>
                </p:oleObj>
              </mc:Fallback>
            </mc:AlternateContent>
          </a:graphicData>
        </a:graphic>
      </p:graphicFrame>
      <p:grpSp>
        <p:nvGrpSpPr>
          <p:cNvPr id="36" name="组合 35">
            <a:extLst>
              <a:ext uri="{FF2B5EF4-FFF2-40B4-BE49-F238E27FC236}">
                <a16:creationId xmlns:a16="http://schemas.microsoft.com/office/drawing/2014/main" id="{A7737493-9F49-48E6-9210-205DEDFDD08F}"/>
              </a:ext>
            </a:extLst>
          </p:cNvPr>
          <p:cNvGrpSpPr/>
          <p:nvPr/>
        </p:nvGrpSpPr>
        <p:grpSpPr>
          <a:xfrm>
            <a:off x="51193" y="4026883"/>
            <a:ext cx="8872913" cy="930947"/>
            <a:chOff x="28330" y="4807208"/>
            <a:chExt cx="8872913" cy="930947"/>
          </a:xfrm>
        </p:grpSpPr>
        <p:sp>
          <p:nvSpPr>
            <p:cNvPr id="37" name="文本框 16">
              <a:extLst>
                <a:ext uri="{FF2B5EF4-FFF2-40B4-BE49-F238E27FC236}">
                  <a16:creationId xmlns:a16="http://schemas.microsoft.com/office/drawing/2014/main" id="{3A23F331-6FF8-4A6E-AFB2-D2CDBA8FB82A}"/>
                </a:ext>
              </a:extLst>
            </p:cNvPr>
            <p:cNvSpPr txBox="1"/>
            <p:nvPr/>
          </p:nvSpPr>
          <p:spPr>
            <a:xfrm>
              <a:off x="387105" y="5131835"/>
              <a:ext cx="8514138" cy="606320"/>
            </a:xfrm>
            <a:prstGeom prst="rect">
              <a:avLst/>
            </a:prstGeom>
            <a:noFill/>
            <a:ln w="25400">
              <a:solidFill>
                <a:srgbClr val="D28E8C"/>
              </a:solidFill>
            </a:ln>
          </p:spPr>
          <p:txBody>
            <a:bodyPr wrap="square" rtlCol="0">
              <a:spAutoFit/>
            </a:bodyPr>
            <a:lstStyle/>
            <a:p>
              <a:pPr indent="457200">
                <a:lnSpc>
                  <a:spcPct val="125000"/>
                </a:lnSpc>
              </a:pPr>
              <a:r>
                <a:rPr lang="en-US" altLang="zh-CN" sz="1400" dirty="0">
                  <a:solidFill>
                    <a:schemeClr val="tx1">
                      <a:lumMod val="95000"/>
                      <a:lumOff val="5000"/>
                      <a:alpha val="75000"/>
                    </a:schemeClr>
                  </a:solidFill>
                  <a:latin typeface="微软雅黑" panose="020B0503020204020204" pitchFamily="34" charset="-122"/>
                </a:rPr>
                <a:t>Q690D</a:t>
              </a:r>
              <a:r>
                <a:rPr lang="zh-CN" altLang="en-US" sz="1400" dirty="0">
                  <a:solidFill>
                    <a:schemeClr val="tx1">
                      <a:lumMod val="95000"/>
                      <a:lumOff val="5000"/>
                      <a:alpha val="75000"/>
                    </a:schemeClr>
                  </a:solidFill>
                  <a:latin typeface="微软雅黑" panose="020B0503020204020204" pitchFamily="34" charset="-122"/>
                </a:rPr>
                <a:t>（</a:t>
              </a:r>
              <a:r>
                <a:rPr lang="en-US" altLang="zh-CN" sz="1400" dirty="0">
                  <a:solidFill>
                    <a:schemeClr val="tx1">
                      <a:lumMod val="95000"/>
                      <a:lumOff val="5000"/>
                      <a:alpha val="75000"/>
                    </a:schemeClr>
                  </a:solidFill>
                  <a:latin typeface="微软雅黑" panose="020B0503020204020204" pitchFamily="34" charset="-122"/>
                </a:rPr>
                <a:t>ER50/ER59/ER76/ER96</a:t>
              </a:r>
              <a:r>
                <a:rPr lang="zh-CN" altLang="en-US" sz="1400" dirty="0">
                  <a:solidFill>
                    <a:schemeClr val="tx1">
                      <a:lumMod val="95000"/>
                      <a:lumOff val="5000"/>
                      <a:alpha val="75000"/>
                    </a:schemeClr>
                  </a:solidFill>
                  <a:latin typeface="微软雅黑" panose="020B0503020204020204" pitchFamily="34" charset="-122"/>
                </a:rPr>
                <a:t>）进行了</a:t>
              </a:r>
              <a:r>
                <a:rPr lang="en-US" altLang="zh-CN" sz="1400" dirty="0">
                  <a:solidFill>
                    <a:schemeClr val="tx1">
                      <a:lumMod val="95000"/>
                      <a:lumOff val="5000"/>
                      <a:alpha val="75000"/>
                    </a:schemeClr>
                  </a:solidFill>
                  <a:latin typeface="微软雅黑" panose="020B0503020204020204" pitchFamily="34" charset="-122"/>
                </a:rPr>
                <a:t>24</a:t>
              </a:r>
              <a:r>
                <a:rPr lang="zh-CN" altLang="en-US" sz="1400" dirty="0">
                  <a:solidFill>
                    <a:schemeClr val="tx1">
                      <a:lumMod val="95000"/>
                      <a:lumOff val="5000"/>
                      <a:alpha val="75000"/>
                    </a:schemeClr>
                  </a:solidFill>
                  <a:latin typeface="微软雅黑" panose="020B0503020204020204" pitchFamily="34" charset="-122"/>
                </a:rPr>
                <a:t>个正面角焊缝、</a:t>
              </a:r>
              <a:r>
                <a:rPr lang="en-US" altLang="zh-CN" sz="1400" dirty="0">
                  <a:solidFill>
                    <a:schemeClr val="tx1">
                      <a:lumMod val="95000"/>
                      <a:lumOff val="5000"/>
                      <a:alpha val="75000"/>
                    </a:schemeClr>
                  </a:solidFill>
                  <a:latin typeface="微软雅黑" panose="020B0503020204020204" pitchFamily="34" charset="-122"/>
                </a:rPr>
                <a:t>20 </a:t>
              </a:r>
              <a:r>
                <a:rPr lang="zh-CN" altLang="en-US" sz="1400" dirty="0">
                  <a:solidFill>
                    <a:schemeClr val="tx1">
                      <a:lumMod val="95000"/>
                      <a:lumOff val="5000"/>
                      <a:alpha val="75000"/>
                    </a:schemeClr>
                  </a:solidFill>
                  <a:latin typeface="微软雅黑" panose="020B0503020204020204" pitchFamily="34" charset="-122"/>
                </a:rPr>
                <a:t>个十字接头角焊缝和 </a:t>
              </a:r>
              <a:r>
                <a:rPr lang="en-US" altLang="zh-CN" sz="1400" dirty="0">
                  <a:solidFill>
                    <a:schemeClr val="tx1">
                      <a:lumMod val="95000"/>
                      <a:lumOff val="5000"/>
                      <a:alpha val="75000"/>
                    </a:schemeClr>
                  </a:solidFill>
                  <a:latin typeface="微软雅黑" panose="020B0503020204020204" pitchFamily="34" charset="-122"/>
                </a:rPr>
                <a:t>28 </a:t>
              </a:r>
              <a:r>
                <a:rPr lang="zh-CN" altLang="en-US" sz="1400" dirty="0">
                  <a:solidFill>
                    <a:schemeClr val="tx1">
                      <a:lumMod val="95000"/>
                      <a:lumOff val="5000"/>
                      <a:alpha val="75000"/>
                    </a:schemeClr>
                  </a:solidFill>
                  <a:latin typeface="微软雅黑" panose="020B0503020204020204" pitchFamily="34" charset="-122"/>
                </a:rPr>
                <a:t>个侧面角焊缝搭接接头试件的拉伸试验，正面角焊缝极限强度分别为十字接头和侧面角焊缝的</a:t>
              </a:r>
              <a:r>
                <a:rPr lang="en-US" altLang="zh-CN" sz="1400" dirty="0">
                  <a:solidFill>
                    <a:schemeClr val="tx1">
                      <a:lumMod val="95000"/>
                      <a:lumOff val="5000"/>
                      <a:alpha val="75000"/>
                    </a:schemeClr>
                  </a:solidFill>
                  <a:latin typeface="微软雅黑" panose="020B0503020204020204" pitchFamily="34" charset="-122"/>
                </a:rPr>
                <a:t>1.22/1.72</a:t>
              </a:r>
              <a:r>
                <a:rPr lang="zh-CN" altLang="en-US" sz="1400" dirty="0">
                  <a:solidFill>
                    <a:schemeClr val="tx1">
                      <a:lumMod val="95000"/>
                      <a:lumOff val="5000"/>
                      <a:alpha val="75000"/>
                    </a:schemeClr>
                  </a:solidFill>
                  <a:latin typeface="微软雅黑" panose="020B0503020204020204" pitchFamily="34" charset="-122"/>
                </a:rPr>
                <a:t>倍。</a:t>
              </a:r>
              <a:endPar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D42F424-F5F5-40E6-AADC-FA2FA0268159}"/>
                </a:ext>
              </a:extLst>
            </p:cNvPr>
            <p:cNvSpPr/>
            <p:nvPr/>
          </p:nvSpPr>
          <p:spPr bwMode="auto">
            <a:xfrm>
              <a:off x="28330" y="4807208"/>
              <a:ext cx="3139497" cy="360000"/>
            </a:xfrm>
            <a:prstGeom prst="rect">
              <a:avLst/>
            </a:prstGeom>
            <a:solidFill>
              <a:schemeClr val="accent6">
                <a:lumMod val="60000"/>
                <a:lumOff val="40000"/>
              </a:schemeClr>
            </a:solidFill>
            <a:ln>
              <a:noFill/>
            </a:ln>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冉明明</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同济大学（</a:t>
              </a:r>
              <a:r>
                <a:rPr lang="en-US" altLang="zh-CN" sz="1400" b="1" dirty="0">
                  <a:solidFill>
                    <a:schemeClr val="bg1"/>
                  </a:solidFill>
                  <a:latin typeface="微软雅黑" panose="020B0503020204020204" pitchFamily="34" charset="-122"/>
                  <a:ea typeface="微软雅黑" panose="020B0503020204020204" pitchFamily="34" charset="-122"/>
                </a:rPr>
                <a:t>2019</a:t>
              </a:r>
              <a:r>
                <a:rPr lang="zh-CN" altLang="en-US" sz="1400" b="1" dirty="0">
                  <a:solidFill>
                    <a:schemeClr val="bg1"/>
                  </a:solidFill>
                  <a:latin typeface="微软雅黑" panose="020B0503020204020204" pitchFamily="34" charset="-122"/>
                  <a:ea typeface="微软雅黑" panose="020B0503020204020204" pitchFamily="34" charset="-122"/>
                </a:rPr>
                <a:t>）</a:t>
              </a:r>
            </a:p>
          </p:txBody>
        </p:sp>
      </p:grpSp>
      <p:grpSp>
        <p:nvGrpSpPr>
          <p:cNvPr id="39" name="组合 38">
            <a:extLst>
              <a:ext uri="{FF2B5EF4-FFF2-40B4-BE49-F238E27FC236}">
                <a16:creationId xmlns:a16="http://schemas.microsoft.com/office/drawing/2014/main" id="{87B4592C-680F-4563-A7A4-AB24E44C1D5E}"/>
              </a:ext>
            </a:extLst>
          </p:cNvPr>
          <p:cNvGrpSpPr/>
          <p:nvPr/>
        </p:nvGrpSpPr>
        <p:grpSpPr>
          <a:xfrm>
            <a:off x="51193" y="5061302"/>
            <a:ext cx="8872913" cy="930947"/>
            <a:chOff x="28330" y="4807208"/>
            <a:chExt cx="8872913" cy="930947"/>
          </a:xfrm>
        </p:grpSpPr>
        <p:sp>
          <p:nvSpPr>
            <p:cNvPr id="42" name="文本框 16">
              <a:extLst>
                <a:ext uri="{FF2B5EF4-FFF2-40B4-BE49-F238E27FC236}">
                  <a16:creationId xmlns:a16="http://schemas.microsoft.com/office/drawing/2014/main" id="{99396569-51DB-4D0E-9E8E-F849E49C9D95}"/>
                </a:ext>
              </a:extLst>
            </p:cNvPr>
            <p:cNvSpPr txBox="1"/>
            <p:nvPr/>
          </p:nvSpPr>
          <p:spPr>
            <a:xfrm>
              <a:off x="387105" y="5131835"/>
              <a:ext cx="8514138" cy="606320"/>
            </a:xfrm>
            <a:prstGeom prst="rect">
              <a:avLst/>
            </a:prstGeom>
            <a:noFill/>
            <a:ln w="25400">
              <a:solidFill>
                <a:srgbClr val="BFBFBF"/>
              </a:solidFill>
            </a:ln>
          </p:spPr>
          <p:txBody>
            <a:bodyPr wrap="square" rtlCol="0">
              <a:spAutoFit/>
            </a:bodyPr>
            <a:lstStyle/>
            <a:p>
              <a:pPr indent="457200">
                <a:lnSpc>
                  <a:spcPct val="125000"/>
                </a:lnSpc>
              </a:pPr>
              <a:r>
                <a:rPr lang="zh-CN" altLang="en-US" sz="1400" dirty="0">
                  <a:solidFill>
                    <a:schemeClr val="tx1">
                      <a:lumMod val="95000"/>
                      <a:lumOff val="5000"/>
                      <a:alpha val="75000"/>
                    </a:schemeClr>
                  </a:solidFill>
                  <a:latin typeface="微软雅黑" panose="020B0503020204020204" pitchFamily="34" charset="-122"/>
                </a:rPr>
                <a:t>三维</a:t>
              </a:r>
              <a:r>
                <a:rPr lang="en-US" altLang="zh-CN" sz="1400" dirty="0">
                  <a:solidFill>
                    <a:schemeClr val="tx1">
                      <a:lumMod val="95000"/>
                      <a:lumOff val="5000"/>
                      <a:alpha val="75000"/>
                    </a:schemeClr>
                  </a:solidFill>
                  <a:latin typeface="微软雅黑" panose="020B0503020204020204" pitchFamily="34" charset="-122"/>
                </a:rPr>
                <a:t>DIC</a:t>
              </a:r>
              <a:r>
                <a:rPr lang="zh-CN" altLang="en-US" sz="1400" dirty="0">
                  <a:solidFill>
                    <a:schemeClr val="tx1">
                      <a:lumMod val="95000"/>
                      <a:lumOff val="5000"/>
                      <a:alpha val="75000"/>
                    </a:schemeClr>
                  </a:solidFill>
                  <a:latin typeface="微软雅黑" panose="020B0503020204020204" pitchFamily="34" charset="-122"/>
                </a:rPr>
                <a:t>技术对</a:t>
              </a:r>
              <a:r>
                <a:rPr lang="en-US" altLang="zh-CN" sz="1400" dirty="0">
                  <a:solidFill>
                    <a:schemeClr val="tx1">
                      <a:lumMod val="95000"/>
                      <a:lumOff val="5000"/>
                      <a:alpha val="75000"/>
                    </a:schemeClr>
                  </a:solidFill>
                  <a:latin typeface="微软雅黑" panose="020B0503020204020204" pitchFamily="34" charset="-122"/>
                </a:rPr>
                <a:t>8.8</a:t>
              </a:r>
              <a:r>
                <a:rPr lang="zh-CN" altLang="en-US" sz="1400" dirty="0">
                  <a:solidFill>
                    <a:schemeClr val="tx1">
                      <a:lumMod val="95000"/>
                      <a:lumOff val="5000"/>
                      <a:alpha val="75000"/>
                    </a:schemeClr>
                  </a:solidFill>
                  <a:latin typeface="微软雅黑" panose="020B0503020204020204" pitchFamily="34" charset="-122"/>
                </a:rPr>
                <a:t>级螺栓及</a:t>
              </a:r>
              <a:r>
                <a:rPr lang="en-US" altLang="zh-CN" sz="1400" dirty="0">
                  <a:solidFill>
                    <a:schemeClr val="tx1">
                      <a:lumMod val="95000"/>
                      <a:lumOff val="5000"/>
                      <a:alpha val="75000"/>
                    </a:schemeClr>
                  </a:solidFill>
                  <a:latin typeface="微软雅黑" panose="020B0503020204020204" pitchFamily="34" charset="-122"/>
                </a:rPr>
                <a:t>Q690</a:t>
              </a:r>
              <a:r>
                <a:rPr lang="zh-CN" altLang="en-US" sz="1400" dirty="0">
                  <a:solidFill>
                    <a:schemeClr val="tx1">
                      <a:lumMod val="95000"/>
                      <a:lumOff val="5000"/>
                      <a:alpha val="75000"/>
                    </a:schemeClr>
                  </a:solidFill>
                  <a:latin typeface="微软雅黑" panose="020B0503020204020204" pitchFamily="34" charset="-122"/>
                </a:rPr>
                <a:t>钢试样在单轴拉伸试验全过程中的变形进行了监测，得到了试样从弹性变形到塑性变形的发展规律，试验结果表明三维</a:t>
              </a:r>
              <a:r>
                <a:rPr lang="en-US" altLang="zh-CN" sz="1400" dirty="0">
                  <a:solidFill>
                    <a:schemeClr val="tx1">
                      <a:lumMod val="95000"/>
                      <a:lumOff val="5000"/>
                      <a:alpha val="75000"/>
                    </a:schemeClr>
                  </a:solidFill>
                  <a:latin typeface="微软雅黑" panose="020B0503020204020204" pitchFamily="34" charset="-122"/>
                </a:rPr>
                <a:t>DIC</a:t>
              </a:r>
              <a:r>
                <a:rPr lang="zh-CN" altLang="en-US" sz="1400" dirty="0">
                  <a:solidFill>
                    <a:schemeClr val="tx1">
                      <a:lumMod val="95000"/>
                      <a:lumOff val="5000"/>
                      <a:alpha val="75000"/>
                    </a:schemeClr>
                  </a:solidFill>
                  <a:latin typeface="微软雅黑" panose="020B0503020204020204" pitchFamily="34" charset="-122"/>
                </a:rPr>
                <a:t>技术特别适合对小尺寸试样进行</a:t>
              </a:r>
              <a:r>
                <a:rPr lang="zh-CN" altLang="en-US" sz="1400">
                  <a:solidFill>
                    <a:schemeClr val="tx1">
                      <a:lumMod val="95000"/>
                      <a:lumOff val="5000"/>
                      <a:alpha val="75000"/>
                    </a:schemeClr>
                  </a:solidFill>
                  <a:latin typeface="微软雅黑" panose="020B0503020204020204" pitchFamily="34" charset="-122"/>
                </a:rPr>
                <a:t>力学性能测试。</a:t>
              </a:r>
              <a:endParaRPr lang="zh-CN" altLang="en-US" sz="1400" dirty="0">
                <a:solidFill>
                  <a:schemeClr val="tx1">
                    <a:lumMod val="95000"/>
                    <a:lumOff val="5000"/>
                    <a:alpha val="75000"/>
                  </a:schemeClr>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A1092AF0-7F57-4E05-B270-6CE59A34AD5A}"/>
                </a:ext>
              </a:extLst>
            </p:cNvPr>
            <p:cNvSpPr/>
            <p:nvPr/>
          </p:nvSpPr>
          <p:spPr bwMode="auto">
            <a:xfrm>
              <a:off x="28330" y="4807208"/>
              <a:ext cx="3139497" cy="360000"/>
            </a:xfrm>
            <a:prstGeom prst="rect">
              <a:avLst/>
            </a:prstGeom>
            <a:solidFill>
              <a:schemeClr val="accent3">
                <a:lumMod val="75000"/>
              </a:schemeClr>
            </a:solidFill>
            <a:ln>
              <a:noFill/>
            </a:ln>
          </p:spPr>
          <p:txBody>
            <a:bodyPr vert="horz" wrap="square" lIns="91440" tIns="45720" rIns="91440" bIns="45720" numCol="1" rtlCol="0" anchor="t" anchorCtr="0" compatLnSpc="1">
              <a:prstTxWarp prst="textNoShape">
                <a:avLst/>
              </a:prstTxWarp>
            </a:bodyPr>
            <a:lstStyle/>
            <a:p>
              <a:pPr algn="ctr"/>
              <a:r>
                <a:rPr lang="zh-CN" altLang="en-US" sz="1400" b="1" dirty="0">
                  <a:solidFill>
                    <a:schemeClr val="bg1"/>
                  </a:solidFill>
                  <a:latin typeface="微软雅黑" panose="020B0503020204020204" pitchFamily="34" charset="-122"/>
                </a:rPr>
                <a:t>朱飞鹏（</a:t>
              </a:r>
              <a:r>
                <a:rPr lang="en-US" altLang="zh-CN" sz="1400" b="1" dirty="0">
                  <a:solidFill>
                    <a:schemeClr val="bg1"/>
                  </a:solidFill>
                  <a:latin typeface="微软雅黑" panose="020B0503020204020204" pitchFamily="34" charset="-122"/>
                  <a:ea typeface="微软雅黑" panose="020B0503020204020204" pitchFamily="34" charset="-122"/>
                </a:rPr>
                <a:t>2018</a:t>
              </a:r>
              <a:r>
                <a:rPr lang="zh-CN" altLang="en-US" sz="1400" b="1" dirty="0">
                  <a:solidFill>
                    <a:schemeClr val="bg1"/>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4352350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4" name="TextBox 1">
            <a:extLst>
              <a:ext uri="{FF2B5EF4-FFF2-40B4-BE49-F238E27FC236}">
                <a16:creationId xmlns:a16="http://schemas.microsoft.com/office/drawing/2014/main" id="{39F0949C-E869-46ED-B19D-2D09E8ABB809}"/>
              </a:ext>
            </a:extLst>
          </p:cNvPr>
          <p:cNvSpPr txBox="1"/>
          <p:nvPr/>
        </p:nvSpPr>
        <p:spPr>
          <a:xfrm>
            <a:off x="2556191" y="1952265"/>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各国针对角焊缝的设计条款汇总表</a:t>
            </a:r>
          </a:p>
        </p:txBody>
      </p:sp>
      <p:pic>
        <p:nvPicPr>
          <p:cNvPr id="3" name="图片 2">
            <a:extLst>
              <a:ext uri="{FF2B5EF4-FFF2-40B4-BE49-F238E27FC236}">
                <a16:creationId xmlns:a16="http://schemas.microsoft.com/office/drawing/2014/main" id="{6E29F7EF-110B-4671-B4ED-F7D0D765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786" y="2533683"/>
            <a:ext cx="7518428" cy="3392595"/>
          </a:xfrm>
          <a:prstGeom prst="rect">
            <a:avLst/>
          </a:prstGeom>
        </p:spPr>
      </p:pic>
    </p:spTree>
    <p:extLst>
      <p:ext uri="{BB962C8B-B14F-4D97-AF65-F5344CB8AC3E}">
        <p14:creationId xmlns:p14="http://schemas.microsoft.com/office/powerpoint/2010/main" val="2745914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59556" y="1460772"/>
            <a:ext cx="3681400" cy="44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）对于高强钢角焊缝，采用三种规范（欧洲规范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美国规范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中国规范）得到的承载力都偏于保守，其中欧洲规范未考虑加载角度对承载力的影响，不推荐欧洲规范；中国规范对承载力的预测最为保守，预测值与试验值的平均比值仅为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0.342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；三种常用的规范中只有美国规范对承载力的预测更接近试验值，预测值与试验值的平均比值为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0.577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[73]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给出的针对角焊缝承载力计算的简化公式的预测结果最接近本文试验结果的平均值，比值为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0.685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46" name="燕尾形 10">
            <a:extLst>
              <a:ext uri="{FF2B5EF4-FFF2-40B4-BE49-F238E27FC236}">
                <a16:creationId xmlns:a16="http://schemas.microsoft.com/office/drawing/2014/main" id="{59DEA60A-ECBD-43D9-8863-B9BEC88D8388}"/>
              </a:ext>
            </a:extLst>
          </p:cNvPr>
          <p:cNvSpPr/>
          <p:nvPr/>
        </p:nvSpPr>
        <p:spPr>
          <a:xfrm>
            <a:off x="4191655" y="1082392"/>
            <a:ext cx="1376804"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变形能力</a:t>
            </a:r>
          </a:p>
        </p:txBody>
      </p:sp>
      <p:sp>
        <p:nvSpPr>
          <p:cNvPr id="48" name="燕尾形 10">
            <a:extLst>
              <a:ext uri="{FF2B5EF4-FFF2-40B4-BE49-F238E27FC236}">
                <a16:creationId xmlns:a16="http://schemas.microsoft.com/office/drawing/2014/main" id="{4A204AB7-0692-4A3C-B55D-32AB66EFB662}"/>
              </a:ext>
            </a:extLst>
          </p:cNvPr>
          <p:cNvSpPr/>
          <p:nvPr/>
        </p:nvSpPr>
        <p:spPr>
          <a:xfrm>
            <a:off x="5394787" y="1082392"/>
            <a:ext cx="148146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极限强度</a:t>
            </a:r>
          </a:p>
        </p:txBody>
      </p:sp>
      <p:sp>
        <p:nvSpPr>
          <p:cNvPr id="52" name="五边形 8">
            <a:extLst>
              <a:ext uri="{FF2B5EF4-FFF2-40B4-BE49-F238E27FC236}">
                <a16:creationId xmlns:a16="http://schemas.microsoft.com/office/drawing/2014/main" id="{5441879E-FF21-4DF1-BB96-C60F97AC16C7}"/>
              </a:ext>
            </a:extLst>
          </p:cNvPr>
          <p:cNvSpPr/>
          <p:nvPr/>
        </p:nvSpPr>
        <p:spPr>
          <a:xfrm>
            <a:off x="3121261" y="1084717"/>
            <a:ext cx="1232174"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a:t>
            </a:r>
          </a:p>
        </p:txBody>
      </p:sp>
      <p:sp>
        <p:nvSpPr>
          <p:cNvPr id="24" name="TextBox 1">
            <a:extLst>
              <a:ext uri="{FF2B5EF4-FFF2-40B4-BE49-F238E27FC236}">
                <a16:creationId xmlns:a16="http://schemas.microsoft.com/office/drawing/2014/main" id="{39F0949C-E869-46ED-B19D-2D09E8ABB809}"/>
              </a:ext>
            </a:extLst>
          </p:cNvPr>
          <p:cNvSpPr txBox="1"/>
          <p:nvPr/>
        </p:nvSpPr>
        <p:spPr>
          <a:xfrm>
            <a:off x="4616069" y="2038301"/>
            <a:ext cx="3682987"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角焊缝承载力与各国规范对比</a:t>
            </a:r>
          </a:p>
        </p:txBody>
      </p:sp>
      <p:pic>
        <p:nvPicPr>
          <p:cNvPr id="7" name="图片 6">
            <a:extLst>
              <a:ext uri="{FF2B5EF4-FFF2-40B4-BE49-F238E27FC236}">
                <a16:creationId xmlns:a16="http://schemas.microsoft.com/office/drawing/2014/main" id="{837D19D1-8B4E-4C05-88B0-4B4271102E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0682" y="2623837"/>
            <a:ext cx="5253762" cy="3317777"/>
          </a:xfrm>
          <a:prstGeom prst="rect">
            <a:avLst/>
          </a:prstGeom>
        </p:spPr>
      </p:pic>
    </p:spTree>
    <p:extLst>
      <p:ext uri="{BB962C8B-B14F-4D97-AF65-F5344CB8AC3E}">
        <p14:creationId xmlns:p14="http://schemas.microsoft.com/office/powerpoint/2010/main" val="402078627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7" y="697645"/>
            <a:ext cx="1232174"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试验概况</a:t>
            </a:r>
          </a:p>
        </p:txBody>
      </p:sp>
      <p:sp>
        <p:nvSpPr>
          <p:cNvPr id="10" name="燕尾形 9"/>
          <p:cNvSpPr/>
          <p:nvPr/>
        </p:nvSpPr>
        <p:spPr>
          <a:xfrm>
            <a:off x="1018789" y="692006"/>
            <a:ext cx="1481469" cy="32472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试验装置</a:t>
            </a:r>
          </a:p>
        </p:txBody>
      </p:sp>
      <p:sp>
        <p:nvSpPr>
          <p:cNvPr id="11" name="燕尾形 10"/>
          <p:cNvSpPr/>
          <p:nvPr/>
        </p:nvSpPr>
        <p:spPr>
          <a:xfrm>
            <a:off x="2288748" y="692007"/>
            <a:ext cx="1481469" cy="319086"/>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结果分析</a:t>
            </a:r>
          </a:p>
        </p:txBody>
      </p:sp>
      <p:sp>
        <p:nvSpPr>
          <p:cNvPr id="12" name="燕尾形 11"/>
          <p:cNvSpPr/>
          <p:nvPr/>
        </p:nvSpPr>
        <p:spPr>
          <a:xfrm>
            <a:off x="3555878" y="692005"/>
            <a:ext cx="296859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加载角度对力学性能的影响</a:t>
            </a:r>
          </a:p>
        </p:txBody>
      </p:sp>
      <p:sp>
        <p:nvSpPr>
          <p:cNvPr id="34" name="TextBox 61"/>
          <p:cNvSpPr>
            <a:spLocks noChangeArrowheads="1"/>
          </p:cNvSpPr>
          <p:nvPr/>
        </p:nvSpPr>
        <p:spPr bwMode="auto">
          <a:xfrm>
            <a:off x="509588" y="115888"/>
            <a:ext cx="4201667"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3.</a:t>
            </a:r>
            <a:r>
              <a:rPr lang="zh-CN" altLang="en-US" sz="2000" b="1" dirty="0">
                <a:solidFill>
                  <a:schemeClr val="bg1"/>
                </a:solidFill>
              </a:rPr>
              <a:t>高强钢角焊缝力学性能试验研究</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352955" y="1221780"/>
            <a:ext cx="8345301" cy="490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）高强钢角焊缝在不同加载角度下的破坏角度与普通钢基本一致，随着加载角度的减小，破坏角度增大。加载角度大于</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的单边单条角焊缝破坏角度更集中，分布在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16°-18°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之间；加载角度小于</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的单边双条角焊缝破坏角度较为离散，分布在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24°-55°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p>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）单边单条角焊缝试件断裂荷载和极限荷载非常接近，通常情况下在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92%-95%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之间，试件断裂位移与极限位移的比值在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1.04-1.09</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之间；单边双条角焊缝试件断裂荷载与极限荷载的比值在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81%-93%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之间，断裂时对应的位移与极限位移比值在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1.1-2.2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）对于加载角度为</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的单边单条和单边双条角焊缝试件，两者的延性系数和平均极限强度基本一致。</a:t>
            </a:r>
          </a:p>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）加载角度与试件的初始刚度呈正相关，与试件的延性系数呈负相关，正面角焊缝的初始线刚度是侧面角焊缝的</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1.29</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倍，侧面角焊缝的位移延性系数是正面角焊缝的</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1.42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）随着加载角度的增大，角焊缝的极限强度提高，正面角焊缝的极限强度最高，侧面角焊缝的极限强度最低，正面角焊缝试件的平均极限强度是侧面角焊缝的</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1.53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）对于角焊缝，采用三种规范（欧洲规范</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美国规范</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中国规范）得到的承载力都偏于保守，其中欧洲规范未考虑加载角度对承载力的影响，不推荐欧洲规范；中国规范对承载力的预测最为保守，预测值与试验值的平均比值仅为</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0.342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；三种常用的规范中只有美国规范对承载力的预测更接近试验值，预测值与试验值的平均比值为</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0.577</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7" name="燕尾形 11">
            <a:extLst>
              <a:ext uri="{FF2B5EF4-FFF2-40B4-BE49-F238E27FC236}">
                <a16:creationId xmlns:a16="http://schemas.microsoft.com/office/drawing/2014/main" id="{EE433A2E-7C63-4FC0-8560-007E0AB99877}"/>
              </a:ext>
            </a:extLst>
          </p:cNvPr>
          <p:cNvSpPr/>
          <p:nvPr/>
        </p:nvSpPr>
        <p:spPr>
          <a:xfrm>
            <a:off x="6300192" y="686498"/>
            <a:ext cx="1697990" cy="321121"/>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Tree>
    <p:extLst>
      <p:ext uri="{BB962C8B-B14F-4D97-AF65-F5344CB8AC3E}">
        <p14:creationId xmlns:p14="http://schemas.microsoft.com/office/powerpoint/2010/main" val="13384742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1331640" y="2132856"/>
            <a:ext cx="6723419" cy="739242"/>
            <a:chOff x="-328906" y="-134373"/>
            <a:chExt cx="4881040" cy="614755"/>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328906" y="-134373"/>
              <a:ext cx="4881040" cy="426155"/>
              <a:chOff x="-328906" y="-134373"/>
              <a:chExt cx="4881040" cy="426155"/>
            </a:xfrm>
          </p:grpSpPr>
          <p:sp>
            <p:nvSpPr>
              <p:cNvPr id="18442" name="直接连接符 6"/>
              <p:cNvSpPr>
                <a:spLocks noChangeShapeType="1"/>
              </p:cNvSpPr>
              <p:nvPr/>
            </p:nvSpPr>
            <p:spPr bwMode="auto">
              <a:xfrm>
                <a:off x="-269857" y="291782"/>
                <a:ext cx="4705161"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0249" name="TextBox 8"/>
              <p:cNvSpPr>
                <a:spLocks noChangeArrowheads="1"/>
              </p:cNvSpPr>
              <p:nvPr/>
            </p:nvSpPr>
            <p:spPr bwMode="auto">
              <a:xfrm>
                <a:off x="-328906" y="-134373"/>
                <a:ext cx="4881040" cy="38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sz="2400" dirty="0">
                    <a:latin typeface="+mj-lt"/>
                    <a:cs typeface="Times New Roman" pitchFamily="18" charset="0"/>
                  </a:rPr>
                  <a:t>第</a:t>
                </a:r>
                <a:r>
                  <a:rPr lang="en-US" altLang="zh-CN" sz="2400" dirty="0">
                    <a:latin typeface="+mj-lt"/>
                    <a:cs typeface="Times New Roman" pitchFamily="18" charset="0"/>
                  </a:rPr>
                  <a:t>4</a:t>
                </a:r>
                <a:r>
                  <a:rPr lang="zh-CN" altLang="en-US" sz="2400" dirty="0">
                    <a:latin typeface="+mj-lt"/>
                    <a:cs typeface="Times New Roman" pitchFamily="18" charset="0"/>
                  </a:rPr>
                  <a:t>章</a:t>
                </a:r>
                <a:r>
                  <a:rPr lang="en-US" altLang="zh-CN" sz="2400" dirty="0">
                    <a:latin typeface="+mj-lt"/>
                    <a:cs typeface="Times New Roman" pitchFamily="18" charset="0"/>
                  </a:rPr>
                  <a:t>.DIC</a:t>
                </a:r>
                <a:r>
                  <a:rPr lang="zh-CN" altLang="en-US" sz="2400" dirty="0">
                    <a:latin typeface="+mj-lt"/>
                    <a:cs typeface="Times New Roman" pitchFamily="18" charset="0"/>
                  </a:rPr>
                  <a:t>测量系统监测下的试件应变分布特征</a:t>
                </a:r>
                <a:endParaRPr lang="zh-CN" altLang="en-US" sz="2400" dirty="0">
                  <a:latin typeface="Times New Roman" pitchFamily="18" charset="0"/>
                  <a:cs typeface="Times New Roman" pitchFamily="18" charset="0"/>
                </a:endParaRPr>
              </a:p>
            </p:txBody>
          </p:sp>
        </p:grpSp>
      </p:grpSp>
      <p:sp>
        <p:nvSpPr>
          <p:cNvPr id="16388" name="TextBox 10"/>
          <p:cNvSpPr>
            <a:spLocks noChangeArrowheads="1"/>
          </p:cNvSpPr>
          <p:nvPr/>
        </p:nvSpPr>
        <p:spPr bwMode="auto">
          <a:xfrm>
            <a:off x="3020040" y="2790745"/>
            <a:ext cx="4320480" cy="171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引言</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en-US" altLang="zh-CN" sz="1800" dirty="0">
                <a:solidFill>
                  <a:schemeClr val="tx1">
                    <a:lumMod val="75000"/>
                    <a:lumOff val="25000"/>
                  </a:schemeClr>
                </a:solidFill>
              </a:rPr>
              <a:t>DIC</a:t>
            </a:r>
            <a:r>
              <a:rPr lang="zh-CN" altLang="en-US" sz="1800" dirty="0">
                <a:solidFill>
                  <a:schemeClr val="tx1">
                    <a:lumMod val="75000"/>
                    <a:lumOff val="25000"/>
                  </a:schemeClr>
                </a:solidFill>
              </a:rPr>
              <a:t>测量系统简介</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en-US" altLang="zh-CN" sz="1800" dirty="0">
                <a:solidFill>
                  <a:schemeClr val="tx1">
                    <a:lumMod val="75000"/>
                    <a:lumOff val="25000"/>
                  </a:schemeClr>
                </a:solidFill>
              </a:rPr>
              <a:t>DIC</a:t>
            </a:r>
            <a:r>
              <a:rPr lang="zh-CN" altLang="en-US" sz="1800" dirty="0">
                <a:solidFill>
                  <a:schemeClr val="tx1">
                    <a:lumMod val="75000"/>
                    <a:lumOff val="25000"/>
                  </a:schemeClr>
                </a:solidFill>
              </a:rPr>
              <a:t>监控下的角焊缝试件应变发展特征</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本章小结</a:t>
            </a:r>
            <a:endParaRPr lang="en-US" altLang="zh-CN" sz="18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pPr>
              <a:defRPr/>
            </a:pPr>
            <a:fld id="{CDCD2DB9-F9A3-45B0-96B3-6D337C1D2892}" type="slidenum">
              <a:rPr lang="zh-CN" altLang="en-US" smtClean="0"/>
              <a:pPr>
                <a:defRPr/>
              </a:pPr>
              <a:t>33</a:t>
            </a:fld>
            <a:endParaRPr lang="zh-CN" altLang="en-US" sz="1800">
              <a:solidFill>
                <a:schemeClr val="tx1"/>
              </a:solidFill>
              <a:ea typeface="宋体" pitchFamily="2" charset="-122"/>
            </a:endParaRPr>
          </a:p>
        </p:txBody>
      </p:sp>
      <p:grpSp>
        <p:nvGrpSpPr>
          <p:cNvPr id="11" name="组合 10">
            <a:extLst>
              <a:ext uri="{FF2B5EF4-FFF2-40B4-BE49-F238E27FC236}">
                <a16:creationId xmlns:a16="http://schemas.microsoft.com/office/drawing/2014/main" id="{D7EC70F9-E3A5-4223-99B4-DB38DE4B0652}"/>
              </a:ext>
            </a:extLst>
          </p:cNvPr>
          <p:cNvGrpSpPr/>
          <p:nvPr/>
        </p:nvGrpSpPr>
        <p:grpSpPr>
          <a:xfrm>
            <a:off x="0" y="6328555"/>
            <a:ext cx="9144000" cy="529836"/>
            <a:chOff x="0" y="6328164"/>
            <a:chExt cx="9144000" cy="529836"/>
          </a:xfrm>
        </p:grpSpPr>
        <p:pic>
          <p:nvPicPr>
            <p:cNvPr id="12" name="图片 11">
              <a:extLst>
                <a:ext uri="{FF2B5EF4-FFF2-40B4-BE49-F238E27FC236}">
                  <a16:creationId xmlns:a16="http://schemas.microsoft.com/office/drawing/2014/main" id="{A52AF2A5-ADA0-4DF1-9328-3E6B15907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3" name="Picture 2">
              <a:extLst>
                <a:ext uri="{FF2B5EF4-FFF2-40B4-BE49-F238E27FC236}">
                  <a16:creationId xmlns:a16="http://schemas.microsoft.com/office/drawing/2014/main" id="{42E4FA33-EFCE-4FD9-995F-570AE1BE56F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a:extLst>
                <a:ext uri="{FF2B5EF4-FFF2-40B4-BE49-F238E27FC236}">
                  <a16:creationId xmlns:a16="http://schemas.microsoft.com/office/drawing/2014/main" id="{09E25789-A135-4FAB-9526-888BE10A2479}"/>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a:extLst>
              <a:ext uri="{FF2B5EF4-FFF2-40B4-BE49-F238E27FC236}">
                <a16:creationId xmlns:a16="http://schemas.microsoft.com/office/drawing/2014/main" id="{F0322A7E-AB76-432A-B0F8-BEE0550AC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Tree>
    <p:extLst>
      <p:ext uri="{BB962C8B-B14F-4D97-AF65-F5344CB8AC3E}">
        <p14:creationId xmlns:p14="http://schemas.microsoft.com/office/powerpoint/2010/main" val="402064393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50149" y="1098480"/>
            <a:ext cx="8207697" cy="300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测量系统可获取完整的</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力学性能参数</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，其中包括：</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）三维型面坐标；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）三维位移和变形速度；</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）表面应变；</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）应变率</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测量系统的</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技术特点</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）非接触测量、（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）适合于各种材料、（</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）不受试样的几何形状限制、（</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）二维和三维测量、（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）便携、灵活、（</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）全场测量、（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）高精度、（</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）满足高温测试、（</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）高速测试、（</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）试样制备简单、（</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）方便地与各种测试设备集成、（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）测量范围从小尺寸试样到大型零件、（</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）应变范围从微应变到大应变。</a:t>
            </a:r>
          </a:p>
          <a:p>
            <a:pPr eaLnBrk="1" hangingPunct="1">
              <a:lnSpc>
                <a:spcPct val="150000"/>
              </a:lnSpc>
              <a:spcBef>
                <a:spcPct val="0"/>
              </a:spcBef>
              <a:buFontTx/>
              <a:buNone/>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pic>
        <p:nvPicPr>
          <p:cNvPr id="16" name="图片 15">
            <a:extLst>
              <a:ext uri="{FF2B5EF4-FFF2-40B4-BE49-F238E27FC236}">
                <a16:creationId xmlns:a16="http://schemas.microsoft.com/office/drawing/2014/main" id="{CE69A2F8-1845-4F0F-849F-05D9EB400BA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3748" y="3771616"/>
            <a:ext cx="4500500" cy="2170224"/>
          </a:xfrm>
          <a:prstGeom prst="rect">
            <a:avLst/>
          </a:prstGeom>
          <a:noFill/>
        </p:spPr>
      </p:pic>
      <p:sp>
        <p:nvSpPr>
          <p:cNvPr id="19" name="TextBox 1">
            <a:extLst>
              <a:ext uri="{FF2B5EF4-FFF2-40B4-BE49-F238E27FC236}">
                <a16:creationId xmlns:a16="http://schemas.microsoft.com/office/drawing/2014/main" id="{84F3CD51-323D-43DF-8490-1271655E9A83}"/>
              </a:ext>
            </a:extLst>
          </p:cNvPr>
          <p:cNvSpPr txBox="1"/>
          <p:nvPr/>
        </p:nvSpPr>
        <p:spPr>
          <a:xfrm>
            <a:off x="2879812" y="5946492"/>
            <a:ext cx="3682987"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DIC </a:t>
            </a:r>
            <a:r>
              <a:rPr lang="zh-CN" altLang="en-US" sz="1400" dirty="0">
                <a:solidFill>
                  <a:schemeClr val="tx1">
                    <a:lumMod val="95000"/>
                    <a:lumOff val="5000"/>
                  </a:schemeClr>
                </a:solidFill>
                <a:latin typeface="+mn-ea"/>
                <a:ea typeface="+mn-ea"/>
              </a:rPr>
              <a:t>全场应变测量系统</a:t>
            </a:r>
          </a:p>
        </p:txBody>
      </p:sp>
    </p:spTree>
    <p:extLst>
      <p:ext uri="{BB962C8B-B14F-4D97-AF65-F5344CB8AC3E}">
        <p14:creationId xmlns:p14="http://schemas.microsoft.com/office/powerpoint/2010/main" val="200995300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50149" y="1098480"/>
            <a:ext cx="8207697"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和引伸计测得的试件位移随时间的变化规律基本一致，并且在测量试件的应变时应变片会在试件破坏时受损而失效，而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可测量试件从开始到破坏结束整个过程中的应变，这丰富了单次试验的试验数据，该对比试验说明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全场应变测量系统确实有较高的精度和可信度。</a:t>
            </a:r>
          </a:p>
        </p:txBody>
      </p:sp>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9" name="TextBox 1">
            <a:extLst>
              <a:ext uri="{FF2B5EF4-FFF2-40B4-BE49-F238E27FC236}">
                <a16:creationId xmlns:a16="http://schemas.microsoft.com/office/drawing/2014/main" id="{84F3CD51-323D-43DF-8490-1271655E9A83}"/>
              </a:ext>
            </a:extLst>
          </p:cNvPr>
          <p:cNvSpPr txBox="1"/>
          <p:nvPr/>
        </p:nvSpPr>
        <p:spPr>
          <a:xfrm>
            <a:off x="2155367" y="5946492"/>
            <a:ext cx="5040560"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DIC </a:t>
            </a:r>
            <a:r>
              <a:rPr lang="zh-CN" altLang="en-US" sz="1400" dirty="0">
                <a:solidFill>
                  <a:schemeClr val="tx1">
                    <a:lumMod val="95000"/>
                    <a:lumOff val="5000"/>
                  </a:schemeClr>
                </a:solidFill>
                <a:latin typeface="+mn-ea"/>
                <a:ea typeface="+mn-ea"/>
              </a:rPr>
              <a:t>测量系统与传统测量系统结果对比（以试件</a:t>
            </a:r>
            <a:r>
              <a:rPr lang="en-US" altLang="zh-CN" sz="1400" dirty="0">
                <a:solidFill>
                  <a:schemeClr val="tx1">
                    <a:lumMod val="95000"/>
                    <a:lumOff val="5000"/>
                  </a:schemeClr>
                </a:solidFill>
                <a:latin typeface="+mn-ea"/>
                <a:ea typeface="+mn-ea"/>
              </a:rPr>
              <a:t>120_1</a:t>
            </a:r>
            <a:r>
              <a:rPr lang="zh-CN" altLang="en-US" sz="1400" dirty="0">
                <a:solidFill>
                  <a:schemeClr val="tx1">
                    <a:lumMod val="95000"/>
                    <a:lumOff val="5000"/>
                  </a:schemeClr>
                </a:solidFill>
                <a:latin typeface="+mn-ea"/>
                <a:ea typeface="+mn-ea"/>
              </a:rPr>
              <a:t>为例）</a:t>
            </a:r>
          </a:p>
        </p:txBody>
      </p:sp>
      <p:pic>
        <p:nvPicPr>
          <p:cNvPr id="3" name="图片 2">
            <a:extLst>
              <a:ext uri="{FF2B5EF4-FFF2-40B4-BE49-F238E27FC236}">
                <a16:creationId xmlns:a16="http://schemas.microsoft.com/office/drawing/2014/main" id="{12EC74C9-6CB6-4272-BE70-F82FCFA3DC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048" y="2785684"/>
            <a:ext cx="6759903" cy="3169954"/>
          </a:xfrm>
          <a:prstGeom prst="rect">
            <a:avLst/>
          </a:prstGeom>
        </p:spPr>
      </p:pic>
    </p:spTree>
    <p:extLst>
      <p:ext uri="{BB962C8B-B14F-4D97-AF65-F5344CB8AC3E}">
        <p14:creationId xmlns:p14="http://schemas.microsoft.com/office/powerpoint/2010/main" val="46422935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9" name="TextBox 1">
            <a:extLst>
              <a:ext uri="{FF2B5EF4-FFF2-40B4-BE49-F238E27FC236}">
                <a16:creationId xmlns:a16="http://schemas.microsoft.com/office/drawing/2014/main" id="{84F3CD51-323D-43DF-8490-1271655E9A83}"/>
              </a:ext>
            </a:extLst>
          </p:cNvPr>
          <p:cNvSpPr txBox="1"/>
          <p:nvPr/>
        </p:nvSpPr>
        <p:spPr>
          <a:xfrm>
            <a:off x="3707904" y="3267747"/>
            <a:ext cx="5040560" cy="377411"/>
          </a:xfrm>
          <a:prstGeom prst="rect">
            <a:avLst/>
          </a:prstGeom>
          <a:noFill/>
        </p:spPr>
        <p:txBody>
          <a:bodyPr wrap="square" rtlCol="0">
            <a:spAutoFit/>
          </a:bodyPr>
          <a:lstStyle/>
          <a:p>
            <a:pPr>
              <a:lnSpc>
                <a:spcPct val="150000"/>
              </a:lnSpc>
            </a:pPr>
            <a:r>
              <a:rPr lang="zh-CN" altLang="en-US" sz="1400" dirty="0">
                <a:solidFill>
                  <a:schemeClr val="tx1">
                    <a:lumMod val="95000"/>
                    <a:lumOff val="5000"/>
                  </a:schemeClr>
                </a:solidFill>
                <a:latin typeface="+mn-ea"/>
                <a:ea typeface="+mn-ea"/>
              </a:rPr>
              <a:t>           图案刷子                                        喷雾模板</a:t>
            </a:r>
          </a:p>
        </p:txBody>
      </p:sp>
      <p:pic>
        <p:nvPicPr>
          <p:cNvPr id="4" name="图片 3">
            <a:extLst>
              <a:ext uri="{FF2B5EF4-FFF2-40B4-BE49-F238E27FC236}">
                <a16:creationId xmlns:a16="http://schemas.microsoft.com/office/drawing/2014/main" id="{6126AE94-28EE-4B73-B843-B40344F66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3487" y="1132540"/>
            <a:ext cx="4904520" cy="2128671"/>
          </a:xfrm>
          <a:prstGeom prst="rect">
            <a:avLst/>
          </a:prstGeom>
        </p:spPr>
      </p:pic>
      <p:pic>
        <p:nvPicPr>
          <p:cNvPr id="6" name="图片 5">
            <a:extLst>
              <a:ext uri="{FF2B5EF4-FFF2-40B4-BE49-F238E27FC236}">
                <a16:creationId xmlns:a16="http://schemas.microsoft.com/office/drawing/2014/main" id="{7AFB2D05-D69A-46B3-81B2-118F9FFB9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5165" y="3750249"/>
            <a:ext cx="4905574" cy="2031214"/>
          </a:xfrm>
          <a:prstGeom prst="rect">
            <a:avLst/>
          </a:prstGeom>
        </p:spPr>
      </p:pic>
      <p:sp>
        <p:nvSpPr>
          <p:cNvPr id="20" name="矩形 1">
            <a:extLst>
              <a:ext uri="{FF2B5EF4-FFF2-40B4-BE49-F238E27FC236}">
                <a16:creationId xmlns:a16="http://schemas.microsoft.com/office/drawing/2014/main" id="{D5AB53B1-DBD8-471F-AE8B-0A4D7130ACD5}"/>
              </a:ext>
            </a:extLst>
          </p:cNvPr>
          <p:cNvSpPr>
            <a:spLocks noChangeArrowheads="1"/>
          </p:cNvSpPr>
          <p:nvPr/>
        </p:nvSpPr>
        <p:spPr bwMode="auto">
          <a:xfrm>
            <a:off x="0" y="1725555"/>
            <a:ext cx="3018774"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变形信息载体是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方法进行变形测量的重要媒介，其质量的好坏关系到变形测量结果的准确性。因此制备小尺度散斑是实现裂纹萌生阶段应变测量的关键。用于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全场应变测量系统的难点在于如何获得颗粒尺寸微小且均匀附着在试样表面的变形载体。</a:t>
            </a:r>
          </a:p>
        </p:txBody>
      </p:sp>
      <p:sp>
        <p:nvSpPr>
          <p:cNvPr id="21" name="TextBox 1">
            <a:extLst>
              <a:ext uri="{FF2B5EF4-FFF2-40B4-BE49-F238E27FC236}">
                <a16:creationId xmlns:a16="http://schemas.microsoft.com/office/drawing/2014/main" id="{F88CA2BD-088A-45EA-8411-A9F5BD41A82B}"/>
              </a:ext>
            </a:extLst>
          </p:cNvPr>
          <p:cNvSpPr txBox="1"/>
          <p:nvPr/>
        </p:nvSpPr>
        <p:spPr>
          <a:xfrm>
            <a:off x="3707904" y="5781859"/>
            <a:ext cx="5040560" cy="377411"/>
          </a:xfrm>
          <a:prstGeom prst="rect">
            <a:avLst/>
          </a:prstGeom>
          <a:noFill/>
        </p:spPr>
        <p:txBody>
          <a:bodyPr wrap="square" rtlCol="0">
            <a:spAutoFit/>
          </a:bodyPr>
          <a:lstStyle/>
          <a:p>
            <a:pPr>
              <a:lnSpc>
                <a:spcPct val="150000"/>
              </a:lnSpc>
            </a:pPr>
            <a:r>
              <a:rPr lang="zh-CN" altLang="en-US" sz="1400" dirty="0">
                <a:solidFill>
                  <a:schemeClr val="tx1">
                    <a:lumMod val="95000"/>
                    <a:lumOff val="5000"/>
                  </a:schemeClr>
                </a:solidFill>
                <a:latin typeface="+mn-ea"/>
                <a:ea typeface="+mn-ea"/>
              </a:rPr>
              <a:t>        油漆笔画出图案                         白漆打底黑漆散斑</a:t>
            </a:r>
          </a:p>
        </p:txBody>
      </p:sp>
      <p:sp>
        <p:nvSpPr>
          <p:cNvPr id="22" name="TextBox 1">
            <a:extLst>
              <a:ext uri="{FF2B5EF4-FFF2-40B4-BE49-F238E27FC236}">
                <a16:creationId xmlns:a16="http://schemas.microsoft.com/office/drawing/2014/main" id="{6EB1EFE4-B5AF-4C6F-B70B-90228089AEAC}"/>
              </a:ext>
            </a:extLst>
          </p:cNvPr>
          <p:cNvSpPr txBox="1"/>
          <p:nvPr/>
        </p:nvSpPr>
        <p:spPr>
          <a:xfrm>
            <a:off x="3021948" y="1456343"/>
            <a:ext cx="700422" cy="1346907"/>
          </a:xfrm>
          <a:prstGeom prst="rect">
            <a:avLst/>
          </a:prstGeom>
          <a:noFill/>
        </p:spPr>
        <p:txBody>
          <a:bodyPr wrap="square" rtlCol="0">
            <a:spAutoFit/>
          </a:bodyPr>
          <a:lstStyle/>
          <a:p>
            <a:pPr>
              <a:lnSpc>
                <a:spcPct val="150000"/>
              </a:lnSpc>
            </a:pPr>
            <a:r>
              <a:rPr lang="zh-CN" altLang="en-US" sz="1400" dirty="0">
                <a:solidFill>
                  <a:srgbClr val="FF0000"/>
                </a:solidFill>
                <a:latin typeface="+mn-ea"/>
                <a:ea typeface="+mn-ea"/>
              </a:rPr>
              <a:t>宏观尺度散斑制作</a:t>
            </a:r>
          </a:p>
        </p:txBody>
      </p:sp>
      <p:sp>
        <p:nvSpPr>
          <p:cNvPr id="24" name="TextBox 1">
            <a:extLst>
              <a:ext uri="{FF2B5EF4-FFF2-40B4-BE49-F238E27FC236}">
                <a16:creationId xmlns:a16="http://schemas.microsoft.com/office/drawing/2014/main" id="{73439260-39F1-4FB1-99B2-04160BDED3C9}"/>
              </a:ext>
            </a:extLst>
          </p:cNvPr>
          <p:cNvSpPr txBox="1"/>
          <p:nvPr/>
        </p:nvSpPr>
        <p:spPr>
          <a:xfrm>
            <a:off x="3021948" y="4168782"/>
            <a:ext cx="700422" cy="1346907"/>
          </a:xfrm>
          <a:prstGeom prst="rect">
            <a:avLst/>
          </a:prstGeom>
          <a:noFill/>
        </p:spPr>
        <p:txBody>
          <a:bodyPr wrap="square" rtlCol="0">
            <a:spAutoFit/>
          </a:bodyPr>
          <a:lstStyle/>
          <a:p>
            <a:pPr>
              <a:lnSpc>
                <a:spcPct val="150000"/>
              </a:lnSpc>
            </a:pPr>
            <a:r>
              <a:rPr lang="zh-CN" altLang="en-US" sz="1400" dirty="0">
                <a:solidFill>
                  <a:srgbClr val="FF0000"/>
                </a:solidFill>
                <a:latin typeface="+mn-ea"/>
                <a:ea typeface="+mn-ea"/>
              </a:rPr>
              <a:t>微小宏度散斑制作</a:t>
            </a:r>
          </a:p>
        </p:txBody>
      </p:sp>
    </p:spTree>
    <p:extLst>
      <p:ext uri="{BB962C8B-B14F-4D97-AF65-F5344CB8AC3E}">
        <p14:creationId xmlns:p14="http://schemas.microsoft.com/office/powerpoint/2010/main" val="37686226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55089" y="1268760"/>
            <a:ext cx="4323597"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区域靠近试件竖直方向加载过程中的</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受拉边</a:t>
            </a:r>
            <a:endPar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区域靠近试件竖直方向加载过程中的</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受剪边</a:t>
            </a:r>
          </a:p>
        </p:txBody>
      </p:sp>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9" name="TextBox 1">
            <a:extLst>
              <a:ext uri="{FF2B5EF4-FFF2-40B4-BE49-F238E27FC236}">
                <a16:creationId xmlns:a16="http://schemas.microsoft.com/office/drawing/2014/main" id="{84F3CD51-323D-43DF-8490-1271655E9A83}"/>
              </a:ext>
            </a:extLst>
          </p:cNvPr>
          <p:cNvSpPr txBox="1"/>
          <p:nvPr/>
        </p:nvSpPr>
        <p:spPr>
          <a:xfrm>
            <a:off x="1151620" y="4136387"/>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90_5</a:t>
            </a:r>
            <a:r>
              <a:rPr lang="zh-CN" altLang="en-US" sz="1400" dirty="0">
                <a:solidFill>
                  <a:schemeClr val="tx1">
                    <a:lumMod val="95000"/>
                    <a:lumOff val="5000"/>
                  </a:schemeClr>
                </a:solidFill>
                <a:latin typeface="+mn-ea"/>
                <a:ea typeface="+mn-ea"/>
              </a:rPr>
              <a:t>焊缝区域应变测点和分区布置</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pic>
        <p:nvPicPr>
          <p:cNvPr id="21" name="图片 20">
            <a:extLst>
              <a:ext uri="{FF2B5EF4-FFF2-40B4-BE49-F238E27FC236}">
                <a16:creationId xmlns:a16="http://schemas.microsoft.com/office/drawing/2014/main" id="{9F32562B-9F47-4674-8BA1-40EEBD99D3D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508" y="2136241"/>
            <a:ext cx="4792980" cy="2052955"/>
          </a:xfrm>
          <a:prstGeom prst="rect">
            <a:avLst/>
          </a:prstGeom>
          <a:noFill/>
        </p:spPr>
      </p:pic>
      <p:pic>
        <p:nvPicPr>
          <p:cNvPr id="24" name="图片 23">
            <a:extLst>
              <a:ext uri="{FF2B5EF4-FFF2-40B4-BE49-F238E27FC236}">
                <a16:creationId xmlns:a16="http://schemas.microsoft.com/office/drawing/2014/main" id="{F60D5BED-5120-46BC-958C-2866D02F6DEA}"/>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2373" y="1410662"/>
            <a:ext cx="3247732" cy="2185358"/>
          </a:xfrm>
          <a:prstGeom prst="rect">
            <a:avLst/>
          </a:prstGeom>
          <a:noFill/>
          <a:ln>
            <a:noFill/>
          </a:ln>
        </p:spPr>
      </p:pic>
      <p:pic>
        <p:nvPicPr>
          <p:cNvPr id="25" name="图片 24">
            <a:extLst>
              <a:ext uri="{FF2B5EF4-FFF2-40B4-BE49-F238E27FC236}">
                <a16:creationId xmlns:a16="http://schemas.microsoft.com/office/drawing/2014/main" id="{F1665992-19C6-4CA0-83CC-E9DD028EF6EA}"/>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7428" y="3580334"/>
            <a:ext cx="3105943" cy="2291705"/>
          </a:xfrm>
          <a:prstGeom prst="rect">
            <a:avLst/>
          </a:prstGeom>
          <a:noFill/>
          <a:ln>
            <a:noFill/>
          </a:ln>
        </p:spPr>
      </p:pic>
      <p:sp>
        <p:nvSpPr>
          <p:cNvPr id="22" name="TextBox 1">
            <a:extLst>
              <a:ext uri="{FF2B5EF4-FFF2-40B4-BE49-F238E27FC236}">
                <a16:creationId xmlns:a16="http://schemas.microsoft.com/office/drawing/2014/main" id="{D28AE2C8-05AF-484C-B971-046073B9DB6F}"/>
              </a:ext>
            </a:extLst>
          </p:cNvPr>
          <p:cNvSpPr txBox="1"/>
          <p:nvPr/>
        </p:nvSpPr>
        <p:spPr>
          <a:xfrm>
            <a:off x="5504930" y="5673698"/>
            <a:ext cx="3280729" cy="700576"/>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90_5</a:t>
            </a:r>
            <a:r>
              <a:rPr lang="zh-CN" altLang="en-US" sz="1400" dirty="0">
                <a:solidFill>
                  <a:schemeClr val="tx1">
                    <a:lumMod val="95000"/>
                    <a:lumOff val="5000"/>
                  </a:schemeClr>
                </a:solidFill>
                <a:latin typeface="+mn-ea"/>
                <a:ea typeface="+mn-ea"/>
              </a:rPr>
              <a:t>的荷载位移曲线和测点处的应变发展过程</a:t>
            </a:r>
          </a:p>
        </p:txBody>
      </p:sp>
      <p:sp>
        <p:nvSpPr>
          <p:cNvPr id="26" name="矩形 1">
            <a:extLst>
              <a:ext uri="{FF2B5EF4-FFF2-40B4-BE49-F238E27FC236}">
                <a16:creationId xmlns:a16="http://schemas.microsoft.com/office/drawing/2014/main" id="{1CCB0051-BD6E-4635-B856-D5FAE49B0626}"/>
              </a:ext>
            </a:extLst>
          </p:cNvPr>
          <p:cNvSpPr>
            <a:spLocks noChangeArrowheads="1"/>
          </p:cNvSpPr>
          <p:nvPr/>
        </p:nvSpPr>
        <p:spPr bwMode="auto">
          <a:xfrm>
            <a:off x="775490" y="4456814"/>
            <a:ext cx="4323597"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）试件率先出现塑性发展的区域和点集</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）试件全面进入塑性阶段的时刻</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）断裂时刻应变最大产生的区域和点集</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）破坏面的角度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）焊缝区域应变随加载过程中的定量数据</a:t>
            </a:r>
          </a:p>
          <a:p>
            <a:pPr eaLnBrk="1" hangingPunct="1">
              <a:lnSpc>
                <a:spcPct val="150000"/>
              </a:lnSpc>
              <a:spcBef>
                <a:spcPct val="0"/>
              </a:spcBef>
              <a:buFontTx/>
              <a:buNone/>
            </a:pP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76241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grpSp>
        <p:nvGrpSpPr>
          <p:cNvPr id="6" name="组合 5">
            <a:extLst>
              <a:ext uri="{FF2B5EF4-FFF2-40B4-BE49-F238E27FC236}">
                <a16:creationId xmlns:a16="http://schemas.microsoft.com/office/drawing/2014/main" id="{8469836F-FD05-4AA2-A212-B11964BBF835}"/>
              </a:ext>
            </a:extLst>
          </p:cNvPr>
          <p:cNvGrpSpPr/>
          <p:nvPr/>
        </p:nvGrpSpPr>
        <p:grpSpPr>
          <a:xfrm>
            <a:off x="0" y="1659254"/>
            <a:ext cx="9164859" cy="4371335"/>
            <a:chOff x="-10430" y="1646120"/>
            <a:chExt cx="9164859" cy="4371335"/>
          </a:xfrm>
        </p:grpSpPr>
        <p:sp>
          <p:nvSpPr>
            <p:cNvPr id="19" name="TextBox 1">
              <a:extLst>
                <a:ext uri="{FF2B5EF4-FFF2-40B4-BE49-F238E27FC236}">
                  <a16:creationId xmlns:a16="http://schemas.microsoft.com/office/drawing/2014/main" id="{84F3CD51-323D-43DF-8490-1271655E9A83}"/>
                </a:ext>
              </a:extLst>
            </p:cNvPr>
            <p:cNvSpPr txBox="1"/>
            <p:nvPr/>
          </p:nvSpPr>
          <p:spPr>
            <a:xfrm>
              <a:off x="411778" y="5640044"/>
              <a:ext cx="3694736"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t3=659s</a:t>
              </a:r>
              <a:r>
                <a:rPr lang="zh-CN" altLang="en-US" sz="1400" dirty="0">
                  <a:solidFill>
                    <a:schemeClr val="tx1">
                      <a:lumMod val="95000"/>
                      <a:lumOff val="5000"/>
                    </a:schemeClr>
                  </a:solidFill>
                  <a:latin typeface="+mn-ea"/>
                  <a:ea typeface="+mn-ea"/>
                </a:rPr>
                <a:t>时，试件达到极限荷载的应变分布</a:t>
              </a:r>
            </a:p>
          </p:txBody>
        </p:sp>
        <p:grpSp>
          <p:nvGrpSpPr>
            <p:cNvPr id="2" name="组合 1">
              <a:extLst>
                <a:ext uri="{FF2B5EF4-FFF2-40B4-BE49-F238E27FC236}">
                  <a16:creationId xmlns:a16="http://schemas.microsoft.com/office/drawing/2014/main" id="{ED886A89-3D91-458F-A4CB-3F8AAA192D47}"/>
                </a:ext>
              </a:extLst>
            </p:cNvPr>
            <p:cNvGrpSpPr/>
            <p:nvPr/>
          </p:nvGrpSpPr>
          <p:grpSpPr>
            <a:xfrm>
              <a:off x="-10429" y="1646120"/>
              <a:ext cx="4503472" cy="1870884"/>
              <a:chOff x="-803109" y="2755352"/>
              <a:chExt cx="4867275" cy="1870884"/>
            </a:xfrm>
          </p:grpSpPr>
          <p:pic>
            <p:nvPicPr>
              <p:cNvPr id="22" name="图片 21">
                <a:extLst>
                  <a:ext uri="{FF2B5EF4-FFF2-40B4-BE49-F238E27FC236}">
                    <a16:creationId xmlns:a16="http://schemas.microsoft.com/office/drawing/2014/main" id="{610D9B12-FB81-4EE4-9B50-A6500F3D7356}"/>
                  </a:ext>
                </a:extLst>
              </p:cNvPr>
              <p:cNvPicPr/>
              <p:nvPr/>
            </p:nvPicPr>
            <p:blipFill>
              <a:blip r:embed="rId8"/>
              <a:stretch>
                <a:fillRect/>
              </a:stretch>
            </p:blipFill>
            <p:spPr>
              <a:xfrm>
                <a:off x="1732446" y="2755352"/>
                <a:ext cx="2331720" cy="1866900"/>
              </a:xfrm>
              <a:prstGeom prst="rect">
                <a:avLst/>
              </a:prstGeom>
            </p:spPr>
          </p:pic>
          <p:pic>
            <p:nvPicPr>
              <p:cNvPr id="24" name="图片 23">
                <a:extLst>
                  <a:ext uri="{FF2B5EF4-FFF2-40B4-BE49-F238E27FC236}">
                    <a16:creationId xmlns:a16="http://schemas.microsoft.com/office/drawing/2014/main" id="{A2DD0719-9C90-4386-A506-DE90EBD089CD}"/>
                  </a:ext>
                </a:extLst>
              </p:cNvPr>
              <p:cNvPicPr/>
              <p:nvPr/>
            </p:nvPicPr>
            <p:blipFill>
              <a:blip r:embed="rId9"/>
              <a:stretch>
                <a:fillRect/>
              </a:stretch>
            </p:blipFill>
            <p:spPr>
              <a:xfrm>
                <a:off x="-803109" y="2763781"/>
                <a:ext cx="2535555" cy="1862455"/>
              </a:xfrm>
              <a:prstGeom prst="rect">
                <a:avLst/>
              </a:prstGeom>
            </p:spPr>
          </p:pic>
        </p:grpSp>
        <p:grpSp>
          <p:nvGrpSpPr>
            <p:cNvPr id="4" name="组合 3">
              <a:extLst>
                <a:ext uri="{FF2B5EF4-FFF2-40B4-BE49-F238E27FC236}">
                  <a16:creationId xmlns:a16="http://schemas.microsoft.com/office/drawing/2014/main" id="{406AC606-AA44-452B-AF2E-0C0443451B85}"/>
                </a:ext>
              </a:extLst>
            </p:cNvPr>
            <p:cNvGrpSpPr/>
            <p:nvPr/>
          </p:nvGrpSpPr>
          <p:grpSpPr>
            <a:xfrm>
              <a:off x="4570423" y="1646942"/>
              <a:ext cx="4584006" cy="1866078"/>
              <a:chOff x="4348480" y="2749247"/>
              <a:chExt cx="4993640" cy="1807417"/>
            </a:xfrm>
          </p:grpSpPr>
          <p:pic>
            <p:nvPicPr>
              <p:cNvPr id="25" name="图片 24">
                <a:extLst>
                  <a:ext uri="{FF2B5EF4-FFF2-40B4-BE49-F238E27FC236}">
                    <a16:creationId xmlns:a16="http://schemas.microsoft.com/office/drawing/2014/main" id="{60DB78F4-75AF-43DD-B7AD-DC80F3445D89}"/>
                  </a:ext>
                </a:extLst>
              </p:cNvPr>
              <p:cNvPicPr/>
              <p:nvPr/>
            </p:nvPicPr>
            <p:blipFill>
              <a:blip r:embed="rId10"/>
              <a:stretch>
                <a:fillRect/>
              </a:stretch>
            </p:blipFill>
            <p:spPr>
              <a:xfrm>
                <a:off x="4348480" y="2753899"/>
                <a:ext cx="2661920" cy="1802765"/>
              </a:xfrm>
              <a:prstGeom prst="rect">
                <a:avLst/>
              </a:prstGeom>
            </p:spPr>
          </p:pic>
          <p:pic>
            <p:nvPicPr>
              <p:cNvPr id="26" name="图片 25" descr="C:\Users\ADMINI~1\AppData\Local\Temp\1551356563(1).png">
                <a:extLst>
                  <a:ext uri="{FF2B5EF4-FFF2-40B4-BE49-F238E27FC236}">
                    <a16:creationId xmlns:a16="http://schemas.microsoft.com/office/drawing/2014/main" id="{809D2A11-0277-4423-8A77-3BFA063B64ED}"/>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0400" y="2749247"/>
                <a:ext cx="2331720" cy="1796415"/>
              </a:xfrm>
              <a:prstGeom prst="rect">
                <a:avLst/>
              </a:prstGeom>
              <a:noFill/>
              <a:ln>
                <a:noFill/>
              </a:ln>
            </p:spPr>
          </p:pic>
        </p:grpSp>
        <p:sp>
          <p:nvSpPr>
            <p:cNvPr id="27" name="TextBox 1">
              <a:extLst>
                <a:ext uri="{FF2B5EF4-FFF2-40B4-BE49-F238E27FC236}">
                  <a16:creationId xmlns:a16="http://schemas.microsoft.com/office/drawing/2014/main" id="{9C68C174-93EC-4E81-A964-5B35A4649F03}"/>
                </a:ext>
              </a:extLst>
            </p:cNvPr>
            <p:cNvSpPr txBox="1"/>
            <p:nvPr/>
          </p:nvSpPr>
          <p:spPr>
            <a:xfrm>
              <a:off x="5370035" y="3519641"/>
              <a:ext cx="3280729"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t2=600s</a:t>
              </a:r>
              <a:r>
                <a:rPr lang="zh-CN" altLang="en-US" sz="1400" dirty="0">
                  <a:solidFill>
                    <a:schemeClr val="tx1">
                      <a:lumMod val="95000"/>
                      <a:lumOff val="5000"/>
                    </a:schemeClr>
                  </a:solidFill>
                  <a:latin typeface="+mn-ea"/>
                  <a:ea typeface="+mn-ea"/>
                </a:rPr>
                <a:t>时，试件处于弹塑性阶段</a:t>
              </a:r>
            </a:p>
          </p:txBody>
        </p:sp>
        <p:grpSp>
          <p:nvGrpSpPr>
            <p:cNvPr id="3" name="组合 2">
              <a:extLst>
                <a:ext uri="{FF2B5EF4-FFF2-40B4-BE49-F238E27FC236}">
                  <a16:creationId xmlns:a16="http://schemas.microsoft.com/office/drawing/2014/main" id="{56D34BE5-9A2D-4BD5-ACCD-65CA1A25B7FB}"/>
                </a:ext>
              </a:extLst>
            </p:cNvPr>
            <p:cNvGrpSpPr/>
            <p:nvPr/>
          </p:nvGrpSpPr>
          <p:grpSpPr>
            <a:xfrm>
              <a:off x="-10430" y="3844330"/>
              <a:ext cx="4503472" cy="1811655"/>
              <a:chOff x="-689763" y="4916520"/>
              <a:chExt cx="4860024" cy="1811655"/>
            </a:xfrm>
          </p:grpSpPr>
          <p:pic>
            <p:nvPicPr>
              <p:cNvPr id="28" name="图片 27">
                <a:extLst>
                  <a:ext uri="{FF2B5EF4-FFF2-40B4-BE49-F238E27FC236}">
                    <a16:creationId xmlns:a16="http://schemas.microsoft.com/office/drawing/2014/main" id="{57A927F8-A426-40A9-ADFD-F8B01CC544F3}"/>
                  </a:ext>
                </a:extLst>
              </p:cNvPr>
              <p:cNvPicPr/>
              <p:nvPr/>
            </p:nvPicPr>
            <p:blipFill>
              <a:blip r:embed="rId12"/>
              <a:stretch>
                <a:fillRect/>
              </a:stretch>
            </p:blipFill>
            <p:spPr>
              <a:xfrm>
                <a:off x="-689763" y="4916520"/>
                <a:ext cx="2524125" cy="1811655"/>
              </a:xfrm>
              <a:prstGeom prst="rect">
                <a:avLst/>
              </a:prstGeom>
            </p:spPr>
          </p:pic>
          <p:pic>
            <p:nvPicPr>
              <p:cNvPr id="29" name="图片 28">
                <a:extLst>
                  <a:ext uri="{FF2B5EF4-FFF2-40B4-BE49-F238E27FC236}">
                    <a16:creationId xmlns:a16="http://schemas.microsoft.com/office/drawing/2014/main" id="{77F18F3B-CB84-4413-81F0-99BD1239E4EF}"/>
                  </a:ext>
                </a:extLst>
              </p:cNvPr>
              <p:cNvPicPr/>
              <p:nvPr/>
            </p:nvPicPr>
            <p:blipFill>
              <a:blip r:embed="rId13"/>
              <a:stretch>
                <a:fillRect/>
              </a:stretch>
            </p:blipFill>
            <p:spPr>
              <a:xfrm>
                <a:off x="1844256" y="4916520"/>
                <a:ext cx="2326005" cy="1811655"/>
              </a:xfrm>
              <a:prstGeom prst="rect">
                <a:avLst/>
              </a:prstGeom>
            </p:spPr>
          </p:pic>
        </p:grpSp>
        <p:sp>
          <p:nvSpPr>
            <p:cNvPr id="30" name="TextBox 1">
              <a:extLst>
                <a:ext uri="{FF2B5EF4-FFF2-40B4-BE49-F238E27FC236}">
                  <a16:creationId xmlns:a16="http://schemas.microsoft.com/office/drawing/2014/main" id="{B3FBFF90-ABFD-4204-8E53-EF352CBB7737}"/>
                </a:ext>
              </a:extLst>
            </p:cNvPr>
            <p:cNvSpPr txBox="1"/>
            <p:nvPr/>
          </p:nvSpPr>
          <p:spPr>
            <a:xfrm>
              <a:off x="367100" y="3497079"/>
              <a:ext cx="3694736"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t1=475s</a:t>
              </a:r>
              <a:r>
                <a:rPr lang="zh-CN" altLang="en-US" sz="1400" dirty="0">
                  <a:solidFill>
                    <a:schemeClr val="tx1">
                      <a:lumMod val="95000"/>
                      <a:lumOff val="5000"/>
                    </a:schemeClr>
                  </a:solidFill>
                  <a:latin typeface="+mn-ea"/>
                  <a:ea typeface="+mn-ea"/>
                </a:rPr>
                <a:t>时，</a:t>
              </a:r>
              <a:r>
                <a:rPr lang="zh-CN" altLang="en-US" sz="1400" dirty="0">
                  <a:solidFill>
                    <a:schemeClr val="tx1">
                      <a:lumMod val="95000"/>
                      <a:lumOff val="5000"/>
                    </a:schemeClr>
                  </a:solidFill>
                  <a:latin typeface="+mn-ea"/>
                </a:rPr>
                <a:t>试件处于弹性阶段</a:t>
              </a:r>
              <a:endParaRPr lang="zh-CN" altLang="en-US" sz="1400" dirty="0">
                <a:solidFill>
                  <a:schemeClr val="tx1">
                    <a:lumMod val="95000"/>
                    <a:lumOff val="5000"/>
                  </a:schemeClr>
                </a:solidFill>
                <a:latin typeface="+mn-ea"/>
                <a:ea typeface="+mn-ea"/>
              </a:endParaRPr>
            </a:p>
          </p:txBody>
        </p:sp>
        <p:grpSp>
          <p:nvGrpSpPr>
            <p:cNvPr id="5" name="组合 4">
              <a:extLst>
                <a:ext uri="{FF2B5EF4-FFF2-40B4-BE49-F238E27FC236}">
                  <a16:creationId xmlns:a16="http://schemas.microsoft.com/office/drawing/2014/main" id="{AB7D52DA-9079-4C29-BE9E-5D251F804262}"/>
                </a:ext>
              </a:extLst>
            </p:cNvPr>
            <p:cNvGrpSpPr/>
            <p:nvPr/>
          </p:nvGrpSpPr>
          <p:grpSpPr>
            <a:xfrm>
              <a:off x="4571579" y="3844330"/>
              <a:ext cx="4582850" cy="1811655"/>
              <a:chOff x="4493042" y="3817505"/>
              <a:chExt cx="4877642" cy="1883308"/>
            </a:xfrm>
          </p:grpSpPr>
          <p:pic>
            <p:nvPicPr>
              <p:cNvPr id="31" name="图片 30">
                <a:extLst>
                  <a:ext uri="{FF2B5EF4-FFF2-40B4-BE49-F238E27FC236}">
                    <a16:creationId xmlns:a16="http://schemas.microsoft.com/office/drawing/2014/main" id="{AC6778FF-D826-412B-A7C9-B5C2F687ED02}"/>
                  </a:ext>
                </a:extLst>
              </p:cNvPr>
              <p:cNvPicPr/>
              <p:nvPr/>
            </p:nvPicPr>
            <p:blipFill>
              <a:blip r:embed="rId14"/>
              <a:stretch>
                <a:fillRect/>
              </a:stretch>
            </p:blipFill>
            <p:spPr>
              <a:xfrm>
                <a:off x="4493042" y="3824388"/>
                <a:ext cx="2438400" cy="1876425"/>
              </a:xfrm>
              <a:prstGeom prst="rect">
                <a:avLst/>
              </a:prstGeom>
            </p:spPr>
          </p:pic>
          <p:pic>
            <p:nvPicPr>
              <p:cNvPr id="32" name="图片 31">
                <a:extLst>
                  <a:ext uri="{FF2B5EF4-FFF2-40B4-BE49-F238E27FC236}">
                    <a16:creationId xmlns:a16="http://schemas.microsoft.com/office/drawing/2014/main" id="{0C12AADF-F2DF-4D6D-97E3-27016765CC05}"/>
                  </a:ext>
                </a:extLst>
              </p:cNvPr>
              <p:cNvPicPr/>
              <p:nvPr/>
            </p:nvPicPr>
            <p:blipFill>
              <a:blip r:embed="rId15"/>
              <a:stretch>
                <a:fillRect/>
              </a:stretch>
            </p:blipFill>
            <p:spPr>
              <a:xfrm>
                <a:off x="6932919" y="3817505"/>
                <a:ext cx="2437765" cy="1883308"/>
              </a:xfrm>
              <a:prstGeom prst="rect">
                <a:avLst/>
              </a:prstGeom>
            </p:spPr>
          </p:pic>
        </p:grpSp>
        <p:sp>
          <p:nvSpPr>
            <p:cNvPr id="33" name="TextBox 1">
              <a:extLst>
                <a:ext uri="{FF2B5EF4-FFF2-40B4-BE49-F238E27FC236}">
                  <a16:creationId xmlns:a16="http://schemas.microsoft.com/office/drawing/2014/main" id="{44844544-B1B3-4AE9-8CAF-3A8566358BAC}"/>
                </a:ext>
              </a:extLst>
            </p:cNvPr>
            <p:cNvSpPr txBox="1"/>
            <p:nvPr/>
          </p:nvSpPr>
          <p:spPr>
            <a:xfrm>
              <a:off x="5163031" y="5640044"/>
              <a:ext cx="3694736"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t4=665s</a:t>
              </a:r>
              <a:r>
                <a:rPr lang="zh-CN" altLang="en-US" sz="1400" dirty="0">
                  <a:solidFill>
                    <a:schemeClr val="tx1">
                      <a:lumMod val="95000"/>
                      <a:lumOff val="5000"/>
                    </a:schemeClr>
                  </a:solidFill>
                  <a:latin typeface="+mn-ea"/>
                  <a:ea typeface="+mn-ea"/>
                </a:rPr>
                <a:t>时，试件达到断裂荷载的应变分布</a:t>
              </a:r>
            </a:p>
          </p:txBody>
        </p:sp>
      </p:grpSp>
      <p:graphicFrame>
        <p:nvGraphicFramePr>
          <p:cNvPr id="8" name="对象 7">
            <a:extLst>
              <a:ext uri="{FF2B5EF4-FFF2-40B4-BE49-F238E27FC236}">
                <a16:creationId xmlns:a16="http://schemas.microsoft.com/office/drawing/2014/main" id="{121A91EE-2354-4063-A8F1-99AD96F4CD4D}"/>
              </a:ext>
            </a:extLst>
          </p:cNvPr>
          <p:cNvGraphicFramePr>
            <a:graphicFrameLocks noChangeAspect="1"/>
          </p:cNvGraphicFramePr>
          <p:nvPr>
            <p:extLst>
              <p:ext uri="{D42A27DB-BD31-4B8C-83A1-F6EECF244321}">
                <p14:modId xmlns:p14="http://schemas.microsoft.com/office/powerpoint/2010/main" val="696251183"/>
              </p:ext>
            </p:extLst>
          </p:nvPr>
        </p:nvGraphicFramePr>
        <p:xfrm>
          <a:off x="585032" y="1392242"/>
          <a:ext cx="3505326" cy="296822"/>
        </p:xfrm>
        <a:graphic>
          <a:graphicData uri="http://schemas.openxmlformats.org/presentationml/2006/ole">
            <mc:AlternateContent xmlns:mc="http://schemas.openxmlformats.org/markup-compatibility/2006">
              <mc:Choice xmlns:v="urn:schemas-microsoft-com:vml" Requires="v">
                <p:oleObj spid="_x0000_s259120" name="Equation" r:id="rId16" imgW="2260600" imgH="241300" progId="Equation.DSMT4">
                  <p:embed/>
                </p:oleObj>
              </mc:Choice>
              <mc:Fallback>
                <p:oleObj name="Equation" r:id="rId16" imgW="2260600" imgH="241300" progId="Equation.DSMT4">
                  <p:embed/>
                  <p:pic>
                    <p:nvPicPr>
                      <p:cNvPr id="0" name="Object 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5032" y="1392242"/>
                        <a:ext cx="3505326" cy="296822"/>
                      </a:xfrm>
                      <a:prstGeom prst="rect">
                        <a:avLst/>
                      </a:prstGeom>
                      <a:noFill/>
                    </p:spPr>
                  </p:pic>
                </p:oleObj>
              </mc:Fallback>
            </mc:AlternateContent>
          </a:graphicData>
        </a:graphic>
      </p:graphicFrame>
      <p:sp>
        <p:nvSpPr>
          <p:cNvPr id="10" name="椭圆 9">
            <a:extLst>
              <a:ext uri="{FF2B5EF4-FFF2-40B4-BE49-F238E27FC236}">
                <a16:creationId xmlns:a16="http://schemas.microsoft.com/office/drawing/2014/main" id="{88465EC3-8118-4C3E-AD70-159A5228F8F2}"/>
              </a:ext>
            </a:extLst>
          </p:cNvPr>
          <p:cNvSpPr/>
          <p:nvPr/>
        </p:nvSpPr>
        <p:spPr>
          <a:xfrm>
            <a:off x="377530" y="1874257"/>
            <a:ext cx="702082" cy="37741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CF662CC-23B7-4485-BA5A-1063F6A5B9BD}"/>
              </a:ext>
            </a:extLst>
          </p:cNvPr>
          <p:cNvCxnSpPr>
            <a:cxnSpLocks/>
          </p:cNvCxnSpPr>
          <p:nvPr/>
        </p:nvCxnSpPr>
        <p:spPr>
          <a:xfrm flipH="1" flipV="1">
            <a:off x="1363108" y="4294185"/>
            <a:ext cx="378508" cy="1151039"/>
          </a:xfrm>
          <a:prstGeom prst="line">
            <a:avLst/>
          </a:prstGeom>
          <a:ln w="190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38" name="直接连接符 37">
            <a:extLst>
              <a:ext uri="{FF2B5EF4-FFF2-40B4-BE49-F238E27FC236}">
                <a16:creationId xmlns:a16="http://schemas.microsoft.com/office/drawing/2014/main" id="{FAED3CBE-F4FE-462D-A34F-178AC3BDFB50}"/>
              </a:ext>
            </a:extLst>
          </p:cNvPr>
          <p:cNvCxnSpPr>
            <a:cxnSpLocks/>
          </p:cNvCxnSpPr>
          <p:nvPr/>
        </p:nvCxnSpPr>
        <p:spPr>
          <a:xfrm flipV="1">
            <a:off x="1732446" y="3910186"/>
            <a:ext cx="0" cy="1535038"/>
          </a:xfrm>
          <a:prstGeom prst="line">
            <a:avLst/>
          </a:prstGeom>
          <a:ln w="19050">
            <a:solidFill>
              <a:srgbClr val="C00000"/>
            </a:solidFill>
          </a:ln>
        </p:spPr>
        <p:style>
          <a:lnRef idx="1">
            <a:schemeClr val="accent6"/>
          </a:lnRef>
          <a:fillRef idx="0">
            <a:schemeClr val="accent6"/>
          </a:fillRef>
          <a:effectRef idx="0">
            <a:schemeClr val="accent6"/>
          </a:effectRef>
          <a:fontRef idx="minor">
            <a:schemeClr val="tx1"/>
          </a:fontRef>
        </p:style>
      </p:cxnSp>
      <p:sp>
        <p:nvSpPr>
          <p:cNvPr id="43" name="TextBox 1">
            <a:extLst>
              <a:ext uri="{FF2B5EF4-FFF2-40B4-BE49-F238E27FC236}">
                <a16:creationId xmlns:a16="http://schemas.microsoft.com/office/drawing/2014/main" id="{0513F47C-E8CD-4ACF-B806-F5F3CFFE7DC2}"/>
              </a:ext>
            </a:extLst>
          </p:cNvPr>
          <p:cNvSpPr txBox="1"/>
          <p:nvPr/>
        </p:nvSpPr>
        <p:spPr>
          <a:xfrm>
            <a:off x="991935" y="3908457"/>
            <a:ext cx="552991" cy="377411"/>
          </a:xfrm>
          <a:prstGeom prst="rect">
            <a:avLst/>
          </a:prstGeom>
          <a:noFill/>
        </p:spPr>
        <p:txBody>
          <a:bodyPr wrap="square" rtlCol="0">
            <a:spAutoFit/>
          </a:bodyPr>
          <a:lstStyle/>
          <a:p>
            <a:pPr algn="ctr">
              <a:lnSpc>
                <a:spcPct val="150000"/>
              </a:lnSpc>
            </a:pPr>
            <a:r>
              <a:rPr lang="en-US" altLang="zh-CN" sz="1400" dirty="0">
                <a:solidFill>
                  <a:srgbClr val="C00000"/>
                </a:solidFill>
                <a:latin typeface="+mn-ea"/>
                <a:ea typeface="+mn-ea"/>
              </a:rPr>
              <a:t>20°</a:t>
            </a:r>
            <a:endParaRPr lang="zh-CN" altLang="en-US" sz="1400" dirty="0">
              <a:solidFill>
                <a:srgbClr val="C00000"/>
              </a:solidFill>
              <a:latin typeface="+mn-ea"/>
              <a:ea typeface="+mn-ea"/>
            </a:endParaRPr>
          </a:p>
        </p:txBody>
      </p:sp>
      <p:pic>
        <p:nvPicPr>
          <p:cNvPr id="44" name="图片 43">
            <a:extLst>
              <a:ext uri="{FF2B5EF4-FFF2-40B4-BE49-F238E27FC236}">
                <a16:creationId xmlns:a16="http://schemas.microsoft.com/office/drawing/2014/main" id="{D2C1C9ED-0D23-45DD-BD2C-869F974DEBA5}"/>
              </a:ext>
            </a:extLst>
          </p:cNvPr>
          <p:cNvPicPr/>
          <p:nvPr/>
        </p:nvPicPr>
        <p:blipFill>
          <a:blip r:embed="rId18"/>
          <a:stretch>
            <a:fillRect/>
          </a:stretch>
        </p:blipFill>
        <p:spPr>
          <a:xfrm>
            <a:off x="2621485" y="2485131"/>
            <a:ext cx="3505326" cy="2266673"/>
          </a:xfrm>
          <a:prstGeom prst="rect">
            <a:avLst/>
          </a:prstGeom>
        </p:spPr>
      </p:pic>
      <p:sp>
        <p:nvSpPr>
          <p:cNvPr id="45" name="TextBox 1">
            <a:extLst>
              <a:ext uri="{FF2B5EF4-FFF2-40B4-BE49-F238E27FC236}">
                <a16:creationId xmlns:a16="http://schemas.microsoft.com/office/drawing/2014/main" id="{076FF183-D238-4C88-A29F-E1D811255E35}"/>
              </a:ext>
            </a:extLst>
          </p:cNvPr>
          <p:cNvSpPr txBox="1"/>
          <p:nvPr/>
        </p:nvSpPr>
        <p:spPr>
          <a:xfrm>
            <a:off x="2327683" y="4786963"/>
            <a:ext cx="4079348"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t5=665.5s</a:t>
            </a:r>
            <a:r>
              <a:rPr lang="zh-CN" altLang="en-US" sz="1400" dirty="0">
                <a:solidFill>
                  <a:schemeClr val="tx1">
                    <a:lumMod val="95000"/>
                    <a:lumOff val="5000"/>
                  </a:schemeClr>
                </a:solidFill>
                <a:latin typeface="+mn-ea"/>
                <a:ea typeface="+mn-ea"/>
              </a:rPr>
              <a:t>时，试件突然断裂，未捕捉到应变场</a:t>
            </a:r>
          </a:p>
        </p:txBody>
      </p:sp>
      <p:sp>
        <p:nvSpPr>
          <p:cNvPr id="36" name="矩形 35">
            <a:extLst>
              <a:ext uri="{FF2B5EF4-FFF2-40B4-BE49-F238E27FC236}">
                <a16:creationId xmlns:a16="http://schemas.microsoft.com/office/drawing/2014/main" id="{D63ABBDF-C88A-4883-A547-DF7391672064}"/>
              </a:ext>
            </a:extLst>
          </p:cNvPr>
          <p:cNvSpPr/>
          <p:nvPr/>
        </p:nvSpPr>
        <p:spPr>
          <a:xfrm>
            <a:off x="3785668" y="6031985"/>
            <a:ext cx="5486961" cy="261610"/>
          </a:xfrm>
          <a:prstGeom prst="rect">
            <a:avLst/>
          </a:prstGeom>
        </p:spPr>
        <p:txBody>
          <a:bodyPr wrap="square">
            <a:spAutoFit/>
          </a:bodyPr>
          <a:lstStyle/>
          <a:p>
            <a:r>
              <a:rPr lang="zh-CN" altLang="zh-CN" sz="1100" dirty="0">
                <a:solidFill>
                  <a:schemeClr val="tx1">
                    <a:lumMod val="95000"/>
                    <a:lumOff val="5000"/>
                  </a:schemeClr>
                </a:solidFill>
                <a:latin typeface="+mn-ea"/>
                <a:ea typeface="+mn-ea"/>
              </a:rPr>
              <a:t>各个监测点中点</a:t>
            </a:r>
            <a:r>
              <a:rPr lang="en-US" altLang="zh-CN" sz="1100" dirty="0">
                <a:solidFill>
                  <a:schemeClr val="tx1">
                    <a:lumMod val="95000"/>
                    <a:lumOff val="5000"/>
                  </a:schemeClr>
                </a:solidFill>
                <a:latin typeface="+mn-ea"/>
                <a:ea typeface="+mn-ea"/>
              </a:rPr>
              <a:t>1</a:t>
            </a:r>
            <a:r>
              <a:rPr lang="zh-CN" altLang="zh-CN" sz="1100" dirty="0">
                <a:solidFill>
                  <a:schemeClr val="tx1">
                    <a:lumMod val="95000"/>
                    <a:lumOff val="5000"/>
                  </a:schemeClr>
                </a:solidFill>
                <a:latin typeface="+mn-ea"/>
                <a:ea typeface="+mn-ea"/>
              </a:rPr>
              <a:t>，</a:t>
            </a:r>
            <a:r>
              <a:rPr lang="en-US" altLang="zh-CN" sz="1100" dirty="0">
                <a:solidFill>
                  <a:schemeClr val="tx1">
                    <a:lumMod val="95000"/>
                    <a:lumOff val="5000"/>
                  </a:schemeClr>
                </a:solidFill>
                <a:latin typeface="+mn-ea"/>
                <a:ea typeface="+mn-ea"/>
              </a:rPr>
              <a:t>11</a:t>
            </a:r>
            <a:r>
              <a:rPr lang="zh-CN" altLang="zh-CN" sz="1100" dirty="0">
                <a:solidFill>
                  <a:schemeClr val="tx1">
                    <a:lumMod val="95000"/>
                    <a:lumOff val="5000"/>
                  </a:schemeClr>
                </a:solidFill>
                <a:latin typeface="+mn-ea"/>
                <a:ea typeface="+mn-ea"/>
              </a:rPr>
              <a:t>，</a:t>
            </a:r>
            <a:r>
              <a:rPr lang="en-US" altLang="zh-CN" sz="1100" dirty="0">
                <a:solidFill>
                  <a:schemeClr val="tx1">
                    <a:lumMod val="95000"/>
                    <a:lumOff val="5000"/>
                  </a:schemeClr>
                </a:solidFill>
                <a:latin typeface="+mn-ea"/>
                <a:ea typeface="+mn-ea"/>
              </a:rPr>
              <a:t>12</a:t>
            </a:r>
            <a:r>
              <a:rPr lang="zh-CN" altLang="zh-CN" sz="1100" dirty="0">
                <a:solidFill>
                  <a:schemeClr val="tx1">
                    <a:lumMod val="95000"/>
                    <a:lumOff val="5000"/>
                  </a:schemeClr>
                </a:solidFill>
                <a:latin typeface="+mn-ea"/>
                <a:ea typeface="+mn-ea"/>
              </a:rPr>
              <a:t>应变最大，应变最大区域分布在</a:t>
            </a:r>
            <a:r>
              <a:rPr lang="en-US" altLang="zh-CN" sz="1100" dirty="0">
                <a:solidFill>
                  <a:schemeClr val="tx1">
                    <a:lumMod val="95000"/>
                    <a:lumOff val="5000"/>
                  </a:schemeClr>
                </a:solidFill>
                <a:latin typeface="+mn-ea"/>
                <a:ea typeface="+mn-ea"/>
              </a:rPr>
              <a:t>D</a:t>
            </a:r>
            <a:r>
              <a:rPr lang="zh-CN" altLang="zh-CN" sz="1100" dirty="0">
                <a:solidFill>
                  <a:schemeClr val="tx1">
                    <a:lumMod val="95000"/>
                    <a:lumOff val="5000"/>
                  </a:schemeClr>
                </a:solidFill>
                <a:latin typeface="+mn-ea"/>
                <a:ea typeface="+mn-ea"/>
              </a:rPr>
              <a:t>区，最大应变为</a:t>
            </a:r>
            <a:r>
              <a:rPr lang="en-US" altLang="zh-CN" sz="1100" dirty="0">
                <a:solidFill>
                  <a:schemeClr val="tx1">
                    <a:lumMod val="95000"/>
                    <a:lumOff val="5000"/>
                  </a:schemeClr>
                </a:solidFill>
                <a:latin typeface="+mn-ea"/>
                <a:ea typeface="+mn-ea"/>
              </a:rPr>
              <a:t>10.40%</a:t>
            </a:r>
            <a:endParaRPr lang="zh-CN" altLang="en-US" sz="11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133831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43"/>
                                        </p:tgtEl>
                                        <p:attrNameLst>
                                          <p:attrName>ppt_x</p:attrName>
                                        </p:attrNameLst>
                                      </p:cBhvr>
                                      <p:tavLst>
                                        <p:tav tm="0">
                                          <p:val>
                                            <p:strVal val="ppt_x"/>
                                          </p:val>
                                        </p:tav>
                                        <p:tav tm="100000">
                                          <p:val>
                                            <p:strVal val="ppt_x"/>
                                          </p:val>
                                        </p:tav>
                                      </p:tavLst>
                                    </p:anim>
                                    <p:anim calcmode="lin" valueType="num">
                                      <p:cBhvr additive="base">
                                        <p:cTn id="11" dur="500"/>
                                        <p:tgtEl>
                                          <p:spTgt spid="43"/>
                                        </p:tgtEl>
                                        <p:attrNameLst>
                                          <p:attrName>ppt_y</p:attrName>
                                        </p:attrNameLst>
                                      </p:cBhvr>
                                      <p:tavLst>
                                        <p:tav tm="0">
                                          <p:val>
                                            <p:strVal val="ppt_y"/>
                                          </p:val>
                                        </p:tav>
                                        <p:tav tm="100000">
                                          <p:val>
                                            <p:strVal val="1+ppt_h/2"/>
                                          </p:val>
                                        </p:tav>
                                      </p:tavLst>
                                    </p:anim>
                                    <p:set>
                                      <p:cBhvr>
                                        <p:cTn id="12" dur="1" fill="hold">
                                          <p:stCondLst>
                                            <p:cond delay="499"/>
                                          </p:stCondLst>
                                        </p:cTn>
                                        <p:tgtEl>
                                          <p:spTgt spid="43"/>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ppt_x"/>
                                          </p:val>
                                        </p:tav>
                                      </p:tavLst>
                                    </p:anim>
                                    <p:anim calcmode="lin" valueType="num">
                                      <p:cBhvr additive="base">
                                        <p:cTn id="15" dur="500"/>
                                        <p:tgtEl>
                                          <p:spTgt spid="13"/>
                                        </p:tgtEl>
                                        <p:attrNameLst>
                                          <p:attrName>ppt_y</p:attrName>
                                        </p:attrNameLst>
                                      </p:cBhvr>
                                      <p:tavLst>
                                        <p:tav tm="0">
                                          <p:val>
                                            <p:strVal val="ppt_y"/>
                                          </p:val>
                                        </p:tav>
                                        <p:tav tm="100000">
                                          <p:val>
                                            <p:strVal val="1+ppt_h/2"/>
                                          </p:val>
                                        </p:tav>
                                      </p:tavLst>
                                    </p:anim>
                                    <p:set>
                                      <p:cBhvr>
                                        <p:cTn id="16" dur="1" fill="hold">
                                          <p:stCondLst>
                                            <p:cond delay="499"/>
                                          </p:stCondLst>
                                        </p:cTn>
                                        <p:tgtEl>
                                          <p:spTgt spid="13"/>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38"/>
                                        </p:tgtEl>
                                        <p:attrNameLst>
                                          <p:attrName>ppt_x</p:attrName>
                                        </p:attrNameLst>
                                      </p:cBhvr>
                                      <p:tavLst>
                                        <p:tav tm="0">
                                          <p:val>
                                            <p:strVal val="ppt_x"/>
                                          </p:val>
                                        </p:tav>
                                        <p:tav tm="100000">
                                          <p:val>
                                            <p:strVal val="ppt_x"/>
                                          </p:val>
                                        </p:tav>
                                      </p:tavLst>
                                    </p:anim>
                                    <p:anim calcmode="lin" valueType="num">
                                      <p:cBhvr additive="base">
                                        <p:cTn id="19" dur="500"/>
                                        <p:tgtEl>
                                          <p:spTgt spid="38"/>
                                        </p:tgtEl>
                                        <p:attrNameLst>
                                          <p:attrName>ppt_y</p:attrName>
                                        </p:attrNameLst>
                                      </p:cBhvr>
                                      <p:tavLst>
                                        <p:tav tm="0">
                                          <p:val>
                                            <p:strVal val="ppt_y"/>
                                          </p:val>
                                        </p:tav>
                                        <p:tav tm="100000">
                                          <p:val>
                                            <p:strVal val="1+ppt_h/2"/>
                                          </p:val>
                                        </p:tav>
                                      </p:tavLst>
                                    </p:anim>
                                    <p:set>
                                      <p:cBhvr>
                                        <p:cTn id="20" dur="1" fill="hold">
                                          <p:stCondLst>
                                            <p:cond delay="499"/>
                                          </p:stCondLst>
                                        </p:cTn>
                                        <p:tgtEl>
                                          <p:spTgt spid="38"/>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3" grpId="0"/>
      <p:bldP spid="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9" name="TextBox 1">
            <a:extLst>
              <a:ext uri="{FF2B5EF4-FFF2-40B4-BE49-F238E27FC236}">
                <a16:creationId xmlns:a16="http://schemas.microsoft.com/office/drawing/2014/main" id="{84F3CD51-323D-43DF-8490-1271655E9A83}"/>
              </a:ext>
            </a:extLst>
          </p:cNvPr>
          <p:cNvSpPr txBox="1"/>
          <p:nvPr/>
        </p:nvSpPr>
        <p:spPr>
          <a:xfrm>
            <a:off x="5076056" y="4391265"/>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00_1</a:t>
            </a:r>
            <a:r>
              <a:rPr lang="zh-CN" altLang="en-US" sz="1400" dirty="0">
                <a:solidFill>
                  <a:schemeClr val="tx1">
                    <a:lumMod val="95000"/>
                    <a:lumOff val="5000"/>
                  </a:schemeClr>
                </a:solidFill>
                <a:latin typeface="+mn-ea"/>
                <a:ea typeface="+mn-ea"/>
              </a:rPr>
              <a:t>焊缝区域应变测点和分区布置</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22" name="TextBox 1">
            <a:extLst>
              <a:ext uri="{FF2B5EF4-FFF2-40B4-BE49-F238E27FC236}">
                <a16:creationId xmlns:a16="http://schemas.microsoft.com/office/drawing/2014/main" id="{D28AE2C8-05AF-484C-B971-046073B9DB6F}"/>
              </a:ext>
            </a:extLst>
          </p:cNvPr>
          <p:cNvSpPr txBox="1"/>
          <p:nvPr/>
        </p:nvSpPr>
        <p:spPr>
          <a:xfrm>
            <a:off x="787216" y="3506303"/>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00_1</a:t>
            </a:r>
            <a:r>
              <a:rPr lang="zh-CN" altLang="en-US" sz="1400" dirty="0">
                <a:solidFill>
                  <a:schemeClr val="tx1">
                    <a:lumMod val="95000"/>
                    <a:lumOff val="5000"/>
                  </a:schemeClr>
                </a:solidFill>
                <a:latin typeface="+mn-ea"/>
                <a:ea typeface="+mn-ea"/>
              </a:rPr>
              <a:t>的荷载位移曲线</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下降段</a:t>
            </a:r>
          </a:p>
        </p:txBody>
      </p:sp>
      <p:pic>
        <p:nvPicPr>
          <p:cNvPr id="27" name="图片 26">
            <a:extLst>
              <a:ext uri="{FF2B5EF4-FFF2-40B4-BE49-F238E27FC236}">
                <a16:creationId xmlns:a16="http://schemas.microsoft.com/office/drawing/2014/main" id="{172BCDDF-1648-4FD4-B87C-FAB1DB4CF99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6056" y="1752460"/>
            <a:ext cx="3980815" cy="2618740"/>
          </a:xfrm>
          <a:prstGeom prst="rect">
            <a:avLst/>
          </a:prstGeom>
          <a:noFill/>
        </p:spPr>
      </p:pic>
      <p:pic>
        <p:nvPicPr>
          <p:cNvPr id="28" name="图片 27">
            <a:extLst>
              <a:ext uri="{FF2B5EF4-FFF2-40B4-BE49-F238E27FC236}">
                <a16:creationId xmlns:a16="http://schemas.microsoft.com/office/drawing/2014/main" id="{031C301C-7AD0-4A6B-8C02-84F56EA48A0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114" y="1428616"/>
            <a:ext cx="3396831" cy="2133457"/>
          </a:xfrm>
          <a:prstGeom prst="rect">
            <a:avLst/>
          </a:prstGeom>
          <a:noFill/>
          <a:ln>
            <a:noFill/>
          </a:ln>
        </p:spPr>
      </p:pic>
      <p:pic>
        <p:nvPicPr>
          <p:cNvPr id="29" name="图片 28">
            <a:extLst>
              <a:ext uri="{FF2B5EF4-FFF2-40B4-BE49-F238E27FC236}">
                <a16:creationId xmlns:a16="http://schemas.microsoft.com/office/drawing/2014/main" id="{F198F1C2-CFB2-4AA7-8ED0-D6018B31BD31}"/>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6776" y="3963677"/>
            <a:ext cx="3093156" cy="2004147"/>
          </a:xfrm>
          <a:prstGeom prst="rect">
            <a:avLst/>
          </a:prstGeom>
          <a:noFill/>
          <a:ln>
            <a:noFill/>
          </a:ln>
        </p:spPr>
      </p:pic>
      <p:sp>
        <p:nvSpPr>
          <p:cNvPr id="30" name="TextBox 1">
            <a:extLst>
              <a:ext uri="{FF2B5EF4-FFF2-40B4-BE49-F238E27FC236}">
                <a16:creationId xmlns:a16="http://schemas.microsoft.com/office/drawing/2014/main" id="{DD666D9A-47F0-4CFC-B523-B31637F4B300}"/>
              </a:ext>
            </a:extLst>
          </p:cNvPr>
          <p:cNvSpPr txBox="1"/>
          <p:nvPr/>
        </p:nvSpPr>
        <p:spPr>
          <a:xfrm>
            <a:off x="787216" y="5859081"/>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00_2</a:t>
            </a:r>
            <a:r>
              <a:rPr lang="zh-CN" altLang="en-US" sz="1400" dirty="0">
                <a:solidFill>
                  <a:schemeClr val="tx1">
                    <a:lumMod val="95000"/>
                    <a:lumOff val="5000"/>
                  </a:schemeClr>
                </a:solidFill>
                <a:latin typeface="+mn-ea"/>
                <a:ea typeface="+mn-ea"/>
              </a:rPr>
              <a:t>的荷载位移曲线</a:t>
            </a:r>
            <a:r>
              <a:rPr lang="en-US" altLang="zh-CN" sz="1400" dirty="0">
                <a:solidFill>
                  <a:schemeClr val="tx1">
                    <a:lumMod val="95000"/>
                    <a:lumOff val="5000"/>
                  </a:schemeClr>
                </a:solidFill>
                <a:latin typeface="+mn-ea"/>
              </a:rPr>
              <a:t>——</a:t>
            </a:r>
            <a:r>
              <a:rPr lang="zh-CN" altLang="en-US" sz="1400" dirty="0">
                <a:solidFill>
                  <a:schemeClr val="tx1">
                    <a:lumMod val="95000"/>
                    <a:lumOff val="5000"/>
                  </a:schemeClr>
                </a:solidFill>
                <a:latin typeface="+mn-ea"/>
              </a:rPr>
              <a:t>平台段</a:t>
            </a:r>
            <a:endParaRPr lang="zh-CN" altLang="en-US" sz="14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7421871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研究背景</a:t>
            </a:r>
          </a:p>
        </p:txBody>
      </p:sp>
      <p:sp>
        <p:nvSpPr>
          <p:cNvPr id="10" name="燕尾形 9"/>
          <p:cNvSpPr/>
          <p:nvPr/>
        </p:nvSpPr>
        <p:spPr>
          <a:xfrm>
            <a:off x="2142772"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研究现状</a:t>
            </a:r>
          </a:p>
        </p:txBody>
      </p:sp>
      <p:sp>
        <p:nvSpPr>
          <p:cNvPr id="11" name="燕尾形 10"/>
          <p:cNvSpPr/>
          <p:nvPr/>
        </p:nvSpPr>
        <p:spPr>
          <a:xfrm>
            <a:off x="4158897" y="697645"/>
            <a:ext cx="2268538"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存在问题</a:t>
            </a:r>
          </a:p>
        </p:txBody>
      </p:sp>
      <p:sp>
        <p:nvSpPr>
          <p:cNvPr id="12" name="燕尾形 11"/>
          <p:cNvSpPr/>
          <p:nvPr/>
        </p:nvSpPr>
        <p:spPr>
          <a:xfrm>
            <a:off x="62162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内容安排</a:t>
            </a:r>
          </a:p>
        </p:txBody>
      </p:sp>
      <p:sp>
        <p:nvSpPr>
          <p:cNvPr id="34" name="TextBox 61"/>
          <p:cNvSpPr>
            <a:spLocks noChangeArrowheads="1"/>
          </p:cNvSpPr>
          <p:nvPr/>
        </p:nvSpPr>
        <p:spPr bwMode="auto">
          <a:xfrm>
            <a:off x="509588" y="115888"/>
            <a:ext cx="1290637" cy="401637"/>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a:solidFill>
                  <a:schemeClr val="bg1"/>
                </a:solidFill>
              </a:rPr>
              <a:t> </a:t>
            </a:r>
            <a:r>
              <a:rPr lang="en-US" altLang="zh-CN" sz="2000" b="1">
                <a:solidFill>
                  <a:schemeClr val="bg1"/>
                </a:solidFill>
              </a:rPr>
              <a:t>1.  </a:t>
            </a:r>
            <a:r>
              <a:rPr lang="zh-CN" altLang="en-US" sz="2000" b="1">
                <a:solidFill>
                  <a:schemeClr val="bg1"/>
                </a:solidFill>
              </a:rPr>
              <a:t>绪    论</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4" name="矩形 1">
            <a:extLst>
              <a:ext uri="{FF2B5EF4-FFF2-40B4-BE49-F238E27FC236}">
                <a16:creationId xmlns:a16="http://schemas.microsoft.com/office/drawing/2014/main" id="{87E7A6E7-6894-4E42-8A1D-36B87D0E6672}"/>
              </a:ext>
            </a:extLst>
          </p:cNvPr>
          <p:cNvSpPr>
            <a:spLocks noChangeArrowheads="1"/>
          </p:cNvSpPr>
          <p:nvPr/>
        </p:nvSpPr>
        <p:spPr bwMode="auto">
          <a:xfrm>
            <a:off x="411266" y="1156599"/>
            <a:ext cx="8445384" cy="490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）高强钢角焊缝连接的承载力设计公式的适用性亟需试验验证</a:t>
            </a:r>
          </a:p>
          <a:p>
            <a:pPr eaLnBrk="1" hangingPunct="1">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我国现行</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钢结构设计规范</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》(GB50017-2017)</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尚未对抗拉强度超过</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420MPa</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的高强度结构钢材的焊接连接设计方法、焊条选用原则、强度指标和构造做出规定，且高强钢角焊缝连接的承载力计算公式尚是由普通钢材拓展来的，在工程设计中套用普通强度钢材的设计方法或采用线性外推的方式都不严谨。高强钢角焊缝接头在受拉过程中可能会出现异于普通钢焊接接头的破坏类型，进而导致现有的设计理论无法很好地预测高强钢焊接的连接承载力，这些问题亟需试验验证。</a:t>
            </a:r>
          </a:p>
          <a:p>
            <a:pPr eaLnBrk="1" hangingPunct="1">
              <a:lnSpc>
                <a:spcPct val="150000"/>
              </a:lnSpc>
              <a:spcBef>
                <a:spcPct val="0"/>
              </a:spcBef>
              <a:buFontTx/>
              <a:buNone/>
            </a:pP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）高强度钢材</a:t>
            </a:r>
            <a:r>
              <a:rPr lang="en-US" altLang="zh-CN"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和熔敷金属</a:t>
            </a:r>
            <a:r>
              <a:rPr lang="en-US" altLang="zh-CN"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ER120S-G</a:t>
            </a: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的本构模型需要校准</a:t>
            </a:r>
          </a:p>
          <a:p>
            <a:pPr eaLnBrk="1" hangingPunct="1">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当采用有限元软件对焊缝连接进行焊接成型模拟或受力性能模拟分析时，需要分别定义母材和熔敷金属这两种不同性质的材料，若仅同一种材料进行模拟则不能体现出两种不同材料之间力和变形的协调过程。目前，尚无准确的高强度钢材和熔敷金属的本构模型，因此高强度钢材和熔敷金属的本构模型的校准具有十分重要的意义。</a:t>
            </a:r>
          </a:p>
          <a:p>
            <a:pPr eaLnBrk="1" hangingPunct="1">
              <a:lnSpc>
                <a:spcPct val="150000"/>
              </a:lnSpc>
              <a:spcBef>
                <a:spcPct val="0"/>
              </a:spcBef>
              <a:buFontTx/>
              <a:buNone/>
            </a:pP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）传统试验中引伸计和应变片不能得到试件的整体变形信息</a:t>
            </a:r>
          </a:p>
          <a:p>
            <a:pPr eaLnBrk="1" hangingPunct="1">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对于高强钢角焊缝连接在不同加载角度下的单调拉伸试验，从试验开始到破坏整个过程中的荷载位移曲线以及试件表面的应变发展趋势是非常重要的数据，然而现有的引伸计和应变片在试件破坏后容易失效，不能进行连续的大变形、全场性的测量，以至于不能得到试件的整体变形信息。</a:t>
            </a:r>
          </a:p>
        </p:txBody>
      </p:sp>
    </p:spTree>
    <p:extLst>
      <p:ext uri="{BB962C8B-B14F-4D97-AF65-F5344CB8AC3E}">
        <p14:creationId xmlns:p14="http://schemas.microsoft.com/office/powerpoint/2010/main" val="397846504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22" name="TextBox 1">
            <a:extLst>
              <a:ext uri="{FF2B5EF4-FFF2-40B4-BE49-F238E27FC236}">
                <a16:creationId xmlns:a16="http://schemas.microsoft.com/office/drawing/2014/main" id="{D28AE2C8-05AF-484C-B971-046073B9DB6F}"/>
              </a:ext>
            </a:extLst>
          </p:cNvPr>
          <p:cNvSpPr txBox="1"/>
          <p:nvPr/>
        </p:nvSpPr>
        <p:spPr>
          <a:xfrm>
            <a:off x="115594" y="3506303"/>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00_2</a:t>
            </a:r>
            <a:r>
              <a:rPr lang="zh-CN" altLang="en-US" sz="1400" dirty="0">
                <a:solidFill>
                  <a:schemeClr val="tx1">
                    <a:lumMod val="95000"/>
                    <a:lumOff val="5000"/>
                  </a:schemeClr>
                </a:solidFill>
                <a:latin typeface="+mn-ea"/>
                <a:ea typeface="+mn-ea"/>
              </a:rPr>
              <a:t>的荷载位移曲线</a:t>
            </a:r>
          </a:p>
        </p:txBody>
      </p:sp>
      <p:sp>
        <p:nvSpPr>
          <p:cNvPr id="30" name="TextBox 1">
            <a:extLst>
              <a:ext uri="{FF2B5EF4-FFF2-40B4-BE49-F238E27FC236}">
                <a16:creationId xmlns:a16="http://schemas.microsoft.com/office/drawing/2014/main" id="{DD666D9A-47F0-4CFC-B523-B31637F4B300}"/>
              </a:ext>
            </a:extLst>
          </p:cNvPr>
          <p:cNvSpPr txBox="1"/>
          <p:nvPr/>
        </p:nvSpPr>
        <p:spPr>
          <a:xfrm>
            <a:off x="115594" y="5859081"/>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测点</a:t>
            </a:r>
            <a:r>
              <a:rPr lang="en-US" altLang="zh-CN" sz="1400" dirty="0">
                <a:solidFill>
                  <a:schemeClr val="tx1">
                    <a:lumMod val="95000"/>
                    <a:lumOff val="5000"/>
                  </a:schemeClr>
                </a:solidFill>
                <a:latin typeface="+mn-ea"/>
                <a:ea typeface="+mn-ea"/>
              </a:rPr>
              <a:t>4</a:t>
            </a:r>
            <a:r>
              <a:rPr lang="zh-CN" altLang="en-US" sz="1400" dirty="0">
                <a:solidFill>
                  <a:schemeClr val="tx1">
                    <a:lumMod val="95000"/>
                    <a:lumOff val="5000"/>
                  </a:schemeClr>
                </a:solidFill>
                <a:latin typeface="+mn-ea"/>
                <a:ea typeface="+mn-ea"/>
              </a:rPr>
              <a:t>在加载过程中的应变率</a:t>
            </a:r>
          </a:p>
        </p:txBody>
      </p:sp>
      <p:sp>
        <p:nvSpPr>
          <p:cNvPr id="24" name="TextBox 1">
            <a:extLst>
              <a:ext uri="{FF2B5EF4-FFF2-40B4-BE49-F238E27FC236}">
                <a16:creationId xmlns:a16="http://schemas.microsoft.com/office/drawing/2014/main" id="{666B7DE2-96F5-4C20-A1BE-7D15E6850EEF}"/>
              </a:ext>
            </a:extLst>
          </p:cNvPr>
          <p:cNvSpPr txBox="1"/>
          <p:nvPr/>
        </p:nvSpPr>
        <p:spPr>
          <a:xfrm>
            <a:off x="3343499" y="3506303"/>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00_2</a:t>
            </a:r>
            <a:r>
              <a:rPr lang="zh-CN" altLang="en-US" sz="1400" dirty="0">
                <a:solidFill>
                  <a:schemeClr val="tx1">
                    <a:lumMod val="95000"/>
                    <a:lumOff val="5000"/>
                  </a:schemeClr>
                </a:solidFill>
                <a:latin typeface="+mn-ea"/>
                <a:ea typeface="+mn-ea"/>
              </a:rPr>
              <a:t>的焊缝区域应变发展规律</a:t>
            </a:r>
          </a:p>
        </p:txBody>
      </p:sp>
      <p:sp>
        <p:nvSpPr>
          <p:cNvPr id="2" name="矩形 1">
            <a:extLst>
              <a:ext uri="{FF2B5EF4-FFF2-40B4-BE49-F238E27FC236}">
                <a16:creationId xmlns:a16="http://schemas.microsoft.com/office/drawing/2014/main" id="{035E3314-864E-4147-BE38-A98526CCFACA}"/>
              </a:ext>
            </a:extLst>
          </p:cNvPr>
          <p:cNvSpPr/>
          <p:nvPr/>
        </p:nvSpPr>
        <p:spPr>
          <a:xfrm>
            <a:off x="6525619" y="2472442"/>
            <a:ext cx="2578507" cy="2308324"/>
          </a:xfrm>
          <a:prstGeom prst="rect">
            <a:avLst/>
          </a:prstGeom>
        </p:spPr>
        <p:txBody>
          <a:bodyPr wrap="square">
            <a:spAutoFit/>
          </a:bodyPr>
          <a:lstStyle/>
          <a:p>
            <a:r>
              <a:rPr lang="zh-CN" altLang="en-US" sz="1600" dirty="0">
                <a:solidFill>
                  <a:schemeClr val="tx1">
                    <a:lumMod val="95000"/>
                    <a:lumOff val="5000"/>
                  </a:schemeClr>
                </a:solidFill>
                <a:latin typeface="+mn-ea"/>
              </a:rPr>
              <a:t>荷载位移曲线呈现“平台”趋势的试件，左右两侧焊缝机加工后焊脚尺寸大小不一致导致焊缝出现先后断裂，沿着焊缝长度的应变出现了明显的平台期，并且全场最大应变点（点</a:t>
            </a:r>
            <a:r>
              <a:rPr lang="en-US" altLang="zh-CN" sz="1600" dirty="0">
                <a:solidFill>
                  <a:schemeClr val="tx1">
                    <a:lumMod val="95000"/>
                    <a:lumOff val="5000"/>
                  </a:schemeClr>
                </a:solidFill>
                <a:latin typeface="+mn-ea"/>
              </a:rPr>
              <a:t>4</a:t>
            </a:r>
            <a:r>
              <a:rPr lang="zh-CN" altLang="en-US" sz="1600" dirty="0">
                <a:solidFill>
                  <a:schemeClr val="tx1">
                    <a:lumMod val="95000"/>
                    <a:lumOff val="5000"/>
                  </a:schemeClr>
                </a:solidFill>
                <a:latin typeface="+mn-ea"/>
              </a:rPr>
              <a:t>）对应的应变率出现二次提高的现象。</a:t>
            </a:r>
            <a:endParaRPr lang="zh-CN" altLang="en-US" sz="1600" dirty="0"/>
          </a:p>
        </p:txBody>
      </p:sp>
      <p:sp>
        <p:nvSpPr>
          <p:cNvPr id="31" name="TextBox 1">
            <a:extLst>
              <a:ext uri="{FF2B5EF4-FFF2-40B4-BE49-F238E27FC236}">
                <a16:creationId xmlns:a16="http://schemas.microsoft.com/office/drawing/2014/main" id="{F2C556A3-FF86-477F-A033-CD6A3FF17B7D}"/>
              </a:ext>
            </a:extLst>
          </p:cNvPr>
          <p:cNvSpPr txBox="1"/>
          <p:nvPr/>
        </p:nvSpPr>
        <p:spPr>
          <a:xfrm>
            <a:off x="3511437" y="5875072"/>
            <a:ext cx="2944851"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rPr>
              <a:t>t2=535s</a:t>
            </a:r>
            <a:r>
              <a:rPr lang="zh-CN" altLang="en-US" sz="1400" dirty="0">
                <a:solidFill>
                  <a:schemeClr val="tx1">
                    <a:lumMod val="95000"/>
                    <a:lumOff val="5000"/>
                  </a:schemeClr>
                </a:solidFill>
                <a:latin typeface="+mn-ea"/>
              </a:rPr>
              <a:t>时左侧焊缝先出现裂纹</a:t>
            </a:r>
            <a:endParaRPr lang="zh-CN" altLang="en-US" sz="1400" dirty="0">
              <a:solidFill>
                <a:schemeClr val="tx1">
                  <a:lumMod val="95000"/>
                  <a:lumOff val="5000"/>
                </a:schemeClr>
              </a:solidFill>
              <a:latin typeface="+mn-ea"/>
              <a:ea typeface="+mn-ea"/>
            </a:endParaRPr>
          </a:p>
        </p:txBody>
      </p:sp>
      <p:pic>
        <p:nvPicPr>
          <p:cNvPr id="27" name="图片 26">
            <a:extLst>
              <a:ext uri="{FF2B5EF4-FFF2-40B4-BE49-F238E27FC236}">
                <a16:creationId xmlns:a16="http://schemas.microsoft.com/office/drawing/2014/main" id="{0C5C2F9B-501C-4296-966A-18B10F86CA1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475" y="1480821"/>
            <a:ext cx="2964925" cy="2027807"/>
          </a:xfrm>
          <a:prstGeom prst="rect">
            <a:avLst/>
          </a:prstGeom>
          <a:noFill/>
          <a:ln>
            <a:noFill/>
          </a:ln>
        </p:spPr>
      </p:pic>
      <p:pic>
        <p:nvPicPr>
          <p:cNvPr id="29" name="图片 28">
            <a:extLst>
              <a:ext uri="{FF2B5EF4-FFF2-40B4-BE49-F238E27FC236}">
                <a16:creationId xmlns:a16="http://schemas.microsoft.com/office/drawing/2014/main" id="{60C75C1F-E046-4E28-BD09-CBAA639BAB68}"/>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6007" y="1503213"/>
            <a:ext cx="2886144" cy="1938457"/>
          </a:xfrm>
          <a:prstGeom prst="rect">
            <a:avLst/>
          </a:prstGeom>
          <a:noFill/>
          <a:ln>
            <a:noFill/>
          </a:ln>
        </p:spPr>
      </p:pic>
      <p:pic>
        <p:nvPicPr>
          <p:cNvPr id="32" name="图片 31">
            <a:extLst>
              <a:ext uri="{FF2B5EF4-FFF2-40B4-BE49-F238E27FC236}">
                <a16:creationId xmlns:a16="http://schemas.microsoft.com/office/drawing/2014/main" id="{A7E63E54-AE31-4F64-B210-35D0E1D36BD4}"/>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1888" y="3905192"/>
            <a:ext cx="2832512" cy="2004003"/>
          </a:xfrm>
          <a:prstGeom prst="rect">
            <a:avLst/>
          </a:prstGeom>
          <a:noFill/>
          <a:ln>
            <a:noFill/>
          </a:ln>
        </p:spPr>
      </p:pic>
      <p:pic>
        <p:nvPicPr>
          <p:cNvPr id="33" name="图片 32" descr="C:\Users\ADMINI~1\AppData\Local\Temp\1552477153(1).png">
            <a:extLst>
              <a:ext uri="{FF2B5EF4-FFF2-40B4-BE49-F238E27FC236}">
                <a16:creationId xmlns:a16="http://schemas.microsoft.com/office/drawing/2014/main" id="{36A77FE5-5078-46C4-911B-42B7C9876718}"/>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6502" y="3926199"/>
            <a:ext cx="1897015" cy="1949747"/>
          </a:xfrm>
          <a:prstGeom prst="rect">
            <a:avLst/>
          </a:prstGeom>
          <a:noFill/>
          <a:ln>
            <a:noFill/>
          </a:ln>
        </p:spPr>
      </p:pic>
      <p:sp>
        <p:nvSpPr>
          <p:cNvPr id="36" name="椭圆 35">
            <a:extLst>
              <a:ext uri="{FF2B5EF4-FFF2-40B4-BE49-F238E27FC236}">
                <a16:creationId xmlns:a16="http://schemas.microsoft.com/office/drawing/2014/main" id="{BCE5CA2D-5C34-41AC-AACA-C3AB969DBAA0}"/>
              </a:ext>
            </a:extLst>
          </p:cNvPr>
          <p:cNvSpPr/>
          <p:nvPr/>
        </p:nvSpPr>
        <p:spPr>
          <a:xfrm>
            <a:off x="3990573" y="4300804"/>
            <a:ext cx="502469" cy="9599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3631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AE4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22" name="TextBox 1">
            <a:extLst>
              <a:ext uri="{FF2B5EF4-FFF2-40B4-BE49-F238E27FC236}">
                <a16:creationId xmlns:a16="http://schemas.microsoft.com/office/drawing/2014/main" id="{D28AE2C8-05AF-484C-B971-046073B9DB6F}"/>
              </a:ext>
            </a:extLst>
          </p:cNvPr>
          <p:cNvSpPr txBox="1"/>
          <p:nvPr/>
        </p:nvSpPr>
        <p:spPr>
          <a:xfrm>
            <a:off x="115594" y="3506303"/>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00_1</a:t>
            </a:r>
            <a:r>
              <a:rPr lang="zh-CN" altLang="en-US" sz="1400" dirty="0">
                <a:solidFill>
                  <a:schemeClr val="tx1">
                    <a:lumMod val="95000"/>
                    <a:lumOff val="5000"/>
                  </a:schemeClr>
                </a:solidFill>
                <a:latin typeface="+mn-ea"/>
                <a:ea typeface="+mn-ea"/>
              </a:rPr>
              <a:t>的荷载位移曲线</a:t>
            </a:r>
          </a:p>
        </p:txBody>
      </p:sp>
      <p:pic>
        <p:nvPicPr>
          <p:cNvPr id="28" name="图片 27">
            <a:extLst>
              <a:ext uri="{FF2B5EF4-FFF2-40B4-BE49-F238E27FC236}">
                <a16:creationId xmlns:a16="http://schemas.microsoft.com/office/drawing/2014/main" id="{031C301C-7AD0-4A6B-8C02-84F56EA48A0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 y="1428616"/>
            <a:ext cx="3396831" cy="2133457"/>
          </a:xfrm>
          <a:prstGeom prst="rect">
            <a:avLst/>
          </a:prstGeom>
          <a:noFill/>
          <a:ln>
            <a:noFill/>
          </a:ln>
        </p:spPr>
      </p:pic>
      <p:sp>
        <p:nvSpPr>
          <p:cNvPr id="30" name="TextBox 1">
            <a:extLst>
              <a:ext uri="{FF2B5EF4-FFF2-40B4-BE49-F238E27FC236}">
                <a16:creationId xmlns:a16="http://schemas.microsoft.com/office/drawing/2014/main" id="{DD666D9A-47F0-4CFC-B523-B31637F4B300}"/>
              </a:ext>
            </a:extLst>
          </p:cNvPr>
          <p:cNvSpPr txBox="1"/>
          <p:nvPr/>
        </p:nvSpPr>
        <p:spPr>
          <a:xfrm>
            <a:off x="115594" y="5859081"/>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测点</a:t>
            </a:r>
            <a:r>
              <a:rPr lang="en-US" altLang="zh-CN" sz="1400" dirty="0">
                <a:solidFill>
                  <a:schemeClr val="tx1">
                    <a:lumMod val="95000"/>
                    <a:lumOff val="5000"/>
                  </a:schemeClr>
                </a:solidFill>
                <a:latin typeface="+mn-ea"/>
                <a:ea typeface="+mn-ea"/>
              </a:rPr>
              <a:t>9</a:t>
            </a:r>
            <a:r>
              <a:rPr lang="zh-CN" altLang="en-US" sz="1400" dirty="0">
                <a:solidFill>
                  <a:schemeClr val="tx1">
                    <a:lumMod val="95000"/>
                    <a:lumOff val="5000"/>
                  </a:schemeClr>
                </a:solidFill>
                <a:latin typeface="+mn-ea"/>
                <a:ea typeface="+mn-ea"/>
              </a:rPr>
              <a:t>在加载过程中的应变率</a:t>
            </a:r>
          </a:p>
        </p:txBody>
      </p:sp>
      <p:pic>
        <p:nvPicPr>
          <p:cNvPr id="23" name="图片 22">
            <a:extLst>
              <a:ext uri="{FF2B5EF4-FFF2-40B4-BE49-F238E27FC236}">
                <a16:creationId xmlns:a16="http://schemas.microsoft.com/office/drawing/2014/main" id="{F9A196D6-2794-4B76-B9A2-A441FA2EC60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7539" y="1444930"/>
            <a:ext cx="3024336" cy="2011003"/>
          </a:xfrm>
          <a:prstGeom prst="rect">
            <a:avLst/>
          </a:prstGeom>
          <a:noFill/>
          <a:ln>
            <a:noFill/>
          </a:ln>
        </p:spPr>
      </p:pic>
      <p:sp>
        <p:nvSpPr>
          <p:cNvPr id="24" name="TextBox 1">
            <a:extLst>
              <a:ext uri="{FF2B5EF4-FFF2-40B4-BE49-F238E27FC236}">
                <a16:creationId xmlns:a16="http://schemas.microsoft.com/office/drawing/2014/main" id="{666B7DE2-96F5-4C20-A1BE-7D15E6850EEF}"/>
              </a:ext>
            </a:extLst>
          </p:cNvPr>
          <p:cNvSpPr txBox="1"/>
          <p:nvPr/>
        </p:nvSpPr>
        <p:spPr>
          <a:xfrm>
            <a:off x="3343499" y="3506303"/>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a:t>
            </a:r>
            <a:r>
              <a:rPr lang="en-US" altLang="zh-CN" sz="1400" dirty="0">
                <a:solidFill>
                  <a:schemeClr val="tx1">
                    <a:lumMod val="95000"/>
                    <a:lumOff val="5000"/>
                  </a:schemeClr>
                </a:solidFill>
                <a:latin typeface="+mn-ea"/>
                <a:ea typeface="+mn-ea"/>
              </a:rPr>
              <a:t>00_1</a:t>
            </a:r>
            <a:r>
              <a:rPr lang="zh-CN" altLang="en-US" sz="1400" dirty="0">
                <a:solidFill>
                  <a:schemeClr val="tx1">
                    <a:lumMod val="95000"/>
                    <a:lumOff val="5000"/>
                  </a:schemeClr>
                </a:solidFill>
                <a:latin typeface="+mn-ea"/>
                <a:ea typeface="+mn-ea"/>
              </a:rPr>
              <a:t>的焊缝区域应变发展规律</a:t>
            </a:r>
          </a:p>
        </p:txBody>
      </p:sp>
      <p:sp>
        <p:nvSpPr>
          <p:cNvPr id="2" name="矩形 1">
            <a:extLst>
              <a:ext uri="{FF2B5EF4-FFF2-40B4-BE49-F238E27FC236}">
                <a16:creationId xmlns:a16="http://schemas.microsoft.com/office/drawing/2014/main" id="{035E3314-864E-4147-BE38-A98526CCFACA}"/>
              </a:ext>
            </a:extLst>
          </p:cNvPr>
          <p:cNvSpPr/>
          <p:nvPr/>
        </p:nvSpPr>
        <p:spPr>
          <a:xfrm>
            <a:off x="6525619" y="2472442"/>
            <a:ext cx="2578507" cy="2062103"/>
          </a:xfrm>
          <a:prstGeom prst="rect">
            <a:avLst/>
          </a:prstGeom>
        </p:spPr>
        <p:txBody>
          <a:bodyPr wrap="square">
            <a:spAutoFit/>
          </a:bodyPr>
          <a:lstStyle/>
          <a:p>
            <a:r>
              <a:rPr lang="zh-CN" altLang="en-US" sz="1600" dirty="0">
                <a:solidFill>
                  <a:schemeClr val="tx1">
                    <a:lumMod val="95000"/>
                    <a:lumOff val="5000"/>
                  </a:schemeClr>
                </a:solidFill>
                <a:latin typeface="+mn-ea"/>
              </a:rPr>
              <a:t>荷载位移曲线呈现“下降”趋势的试件，左右两侧焊缝同时断裂，沿着焊缝长度的应变逐步增大，并未出现明显的平台期，并且全场最大应变点（点</a:t>
            </a:r>
            <a:r>
              <a:rPr lang="en-US" altLang="zh-CN" sz="1600" dirty="0">
                <a:solidFill>
                  <a:schemeClr val="tx1">
                    <a:lumMod val="95000"/>
                    <a:lumOff val="5000"/>
                  </a:schemeClr>
                </a:solidFill>
                <a:latin typeface="+mn-ea"/>
              </a:rPr>
              <a:t>9</a:t>
            </a:r>
            <a:r>
              <a:rPr lang="zh-CN" altLang="en-US" sz="1600" dirty="0">
                <a:solidFill>
                  <a:schemeClr val="tx1">
                    <a:lumMod val="95000"/>
                    <a:lumOff val="5000"/>
                  </a:schemeClr>
                </a:solidFill>
                <a:latin typeface="+mn-ea"/>
              </a:rPr>
              <a:t>）对应的应变率也是逐步提高，并未出现二次提高的现象。</a:t>
            </a:r>
            <a:endParaRPr lang="zh-CN" altLang="en-US" sz="1600" dirty="0"/>
          </a:p>
        </p:txBody>
      </p:sp>
      <p:pic>
        <p:nvPicPr>
          <p:cNvPr id="25" name="图片 24">
            <a:extLst>
              <a:ext uri="{FF2B5EF4-FFF2-40B4-BE49-F238E27FC236}">
                <a16:creationId xmlns:a16="http://schemas.microsoft.com/office/drawing/2014/main" id="{BA9FAA5E-B22D-4AB4-AF36-AE46E3692280}"/>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542" y="3888704"/>
            <a:ext cx="3280729" cy="2067451"/>
          </a:xfrm>
          <a:prstGeom prst="rect">
            <a:avLst/>
          </a:prstGeom>
          <a:noFill/>
          <a:ln>
            <a:noFill/>
          </a:ln>
        </p:spPr>
      </p:pic>
      <p:pic>
        <p:nvPicPr>
          <p:cNvPr id="26" name="图片 25" descr="C:\Users\ADMINI~1\AppData\Local\Temp\1552476125(1).png">
            <a:extLst>
              <a:ext uri="{FF2B5EF4-FFF2-40B4-BE49-F238E27FC236}">
                <a16:creationId xmlns:a16="http://schemas.microsoft.com/office/drawing/2014/main" id="{FB6DE4E6-EAC5-42B0-B221-D718FB9C5DFB}"/>
              </a:ext>
            </a:extLst>
          </p:cNvPr>
          <p:cNvPicPr/>
          <p:nvPr/>
        </p:nvPicPr>
        <p:blipFill rotWithShape="1">
          <a:blip r:embed="rId10" cstate="print">
            <a:extLst>
              <a:ext uri="{28A0092B-C50C-407E-A947-70E740481C1C}">
                <a14:useLocalDpi xmlns:a14="http://schemas.microsoft.com/office/drawing/2010/main" val="0"/>
              </a:ext>
            </a:extLst>
          </a:blip>
          <a:srcRect t="19276"/>
          <a:stretch/>
        </p:blipFill>
        <p:spPr bwMode="auto">
          <a:xfrm>
            <a:off x="3908020" y="3969786"/>
            <a:ext cx="2016224" cy="1905286"/>
          </a:xfrm>
          <a:prstGeom prst="rect">
            <a:avLst/>
          </a:prstGeom>
          <a:noFill/>
          <a:ln>
            <a:noFill/>
          </a:ln>
          <a:extLst>
            <a:ext uri="{53640926-AAD7-44D8-BBD7-CCE9431645EC}">
              <a14:shadowObscured xmlns:a14="http://schemas.microsoft.com/office/drawing/2010/main"/>
            </a:ext>
          </a:extLst>
        </p:spPr>
      </p:pic>
      <p:sp>
        <p:nvSpPr>
          <p:cNvPr id="31" name="TextBox 1">
            <a:extLst>
              <a:ext uri="{FF2B5EF4-FFF2-40B4-BE49-F238E27FC236}">
                <a16:creationId xmlns:a16="http://schemas.microsoft.com/office/drawing/2014/main" id="{F2C556A3-FF86-477F-A033-CD6A3FF17B7D}"/>
              </a:ext>
            </a:extLst>
          </p:cNvPr>
          <p:cNvSpPr txBox="1"/>
          <p:nvPr/>
        </p:nvSpPr>
        <p:spPr>
          <a:xfrm>
            <a:off x="3580768" y="5875556"/>
            <a:ext cx="258074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rPr>
              <a:t>试件</a:t>
            </a:r>
            <a:r>
              <a:rPr lang="en-US" altLang="zh-CN" sz="1400" dirty="0">
                <a:solidFill>
                  <a:schemeClr val="tx1">
                    <a:lumMod val="95000"/>
                    <a:lumOff val="5000"/>
                  </a:schemeClr>
                </a:solidFill>
                <a:latin typeface="+mn-ea"/>
              </a:rPr>
              <a:t>00_1</a:t>
            </a:r>
            <a:r>
              <a:rPr lang="zh-CN" altLang="en-US" sz="1400" dirty="0">
                <a:solidFill>
                  <a:schemeClr val="tx1">
                    <a:lumMod val="95000"/>
                    <a:lumOff val="5000"/>
                  </a:schemeClr>
                </a:solidFill>
                <a:latin typeface="+mn-ea"/>
              </a:rPr>
              <a:t>焊缝同时断裂</a:t>
            </a:r>
            <a:endParaRPr lang="zh-CN" altLang="en-US" sz="14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408025308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2" name="矩形 1">
            <a:extLst>
              <a:ext uri="{FF2B5EF4-FFF2-40B4-BE49-F238E27FC236}">
                <a16:creationId xmlns:a16="http://schemas.microsoft.com/office/drawing/2014/main" id="{035E3314-864E-4147-BE38-A98526CCFACA}"/>
              </a:ext>
            </a:extLst>
          </p:cNvPr>
          <p:cNvSpPr/>
          <p:nvPr/>
        </p:nvSpPr>
        <p:spPr>
          <a:xfrm>
            <a:off x="6255698" y="1940586"/>
            <a:ext cx="2578507" cy="1895071"/>
          </a:xfrm>
          <a:prstGeom prst="rect">
            <a:avLst/>
          </a:prstGeom>
        </p:spPr>
        <p:txBody>
          <a:bodyPr wrap="square">
            <a:spAutoFit/>
          </a:bodyPr>
          <a:lstStyle/>
          <a:p>
            <a:pPr>
              <a:lnSpc>
                <a:spcPct val="150000"/>
              </a:lnSpc>
            </a:pPr>
            <a:r>
              <a:rPr lang="en-US" altLang="zh-CN" sz="1600" dirty="0">
                <a:solidFill>
                  <a:schemeClr val="tx1">
                    <a:lumMod val="95000"/>
                    <a:lumOff val="5000"/>
                  </a:schemeClr>
                </a:solidFill>
                <a:latin typeface="+mn-ea"/>
              </a:rPr>
              <a:t>1</a:t>
            </a:r>
            <a:r>
              <a:rPr lang="zh-CN" altLang="en-US" sz="1600" dirty="0">
                <a:solidFill>
                  <a:schemeClr val="tx1">
                    <a:lumMod val="95000"/>
                    <a:lumOff val="5000"/>
                  </a:schemeClr>
                </a:solidFill>
                <a:latin typeface="+mn-ea"/>
              </a:rPr>
              <a:t>）</a:t>
            </a:r>
            <a:r>
              <a:rPr lang="en-US" altLang="zh-CN" sz="1600" dirty="0">
                <a:solidFill>
                  <a:schemeClr val="tx1">
                    <a:lumMod val="95000"/>
                    <a:lumOff val="5000"/>
                  </a:schemeClr>
                </a:solidFill>
                <a:latin typeface="+mn-ea"/>
              </a:rPr>
              <a:t>t1</a:t>
            </a:r>
            <a:r>
              <a:rPr lang="zh-CN" altLang="en-US" sz="1600" dirty="0">
                <a:solidFill>
                  <a:schemeClr val="tx1">
                    <a:lumMod val="95000"/>
                    <a:lumOff val="5000"/>
                  </a:schemeClr>
                </a:solidFill>
                <a:latin typeface="+mn-ea"/>
              </a:rPr>
              <a:t>代表试件全面进入塑性阶段的时刻</a:t>
            </a:r>
            <a:endParaRPr lang="en-US" altLang="zh-CN" sz="1600" dirty="0">
              <a:solidFill>
                <a:schemeClr val="tx1">
                  <a:lumMod val="95000"/>
                  <a:lumOff val="5000"/>
                </a:schemeClr>
              </a:solidFill>
              <a:latin typeface="+mn-ea"/>
            </a:endParaRPr>
          </a:p>
          <a:p>
            <a:pPr>
              <a:lnSpc>
                <a:spcPct val="150000"/>
              </a:lnSpc>
            </a:pPr>
            <a:r>
              <a:rPr lang="en-US" altLang="zh-CN" sz="1600" dirty="0">
                <a:solidFill>
                  <a:schemeClr val="tx1">
                    <a:lumMod val="95000"/>
                    <a:lumOff val="5000"/>
                  </a:schemeClr>
                </a:solidFill>
                <a:latin typeface="+mn-ea"/>
              </a:rPr>
              <a:t>2</a:t>
            </a:r>
            <a:r>
              <a:rPr lang="zh-CN" altLang="en-US" sz="1600" dirty="0">
                <a:solidFill>
                  <a:schemeClr val="tx1">
                    <a:lumMod val="95000"/>
                    <a:lumOff val="5000"/>
                  </a:schemeClr>
                </a:solidFill>
                <a:latin typeface="+mn-ea"/>
              </a:rPr>
              <a:t>）</a:t>
            </a:r>
            <a:r>
              <a:rPr lang="en-US" altLang="zh-CN" sz="1600" dirty="0">
                <a:solidFill>
                  <a:schemeClr val="tx1">
                    <a:lumMod val="95000"/>
                    <a:lumOff val="5000"/>
                  </a:schemeClr>
                </a:solidFill>
                <a:latin typeface="+mn-ea"/>
              </a:rPr>
              <a:t>t2</a:t>
            </a:r>
            <a:r>
              <a:rPr lang="zh-CN" altLang="en-US" sz="1600" dirty="0">
                <a:solidFill>
                  <a:schemeClr val="tx1">
                    <a:lumMod val="95000"/>
                    <a:lumOff val="5000"/>
                  </a:schemeClr>
                </a:solidFill>
                <a:latin typeface="+mn-ea"/>
              </a:rPr>
              <a:t>代表试件的破坏时刻，</a:t>
            </a:r>
            <a:r>
              <a:rPr lang="en-US" altLang="zh-CN" sz="1600" dirty="0">
                <a:solidFill>
                  <a:schemeClr val="tx1">
                    <a:lumMod val="95000"/>
                    <a:lumOff val="5000"/>
                  </a:schemeClr>
                </a:solidFill>
                <a:latin typeface="+mn-ea"/>
              </a:rPr>
              <a:t>3</a:t>
            </a:r>
            <a:r>
              <a:rPr lang="zh-CN" altLang="en-US" sz="1600" dirty="0">
                <a:solidFill>
                  <a:schemeClr val="tx1">
                    <a:lumMod val="95000"/>
                    <a:lumOff val="5000"/>
                  </a:schemeClr>
                </a:solidFill>
                <a:latin typeface="+mn-ea"/>
              </a:rPr>
              <a:t>）图中标记了断裂时刻应变发展最大的点集</a:t>
            </a:r>
            <a:endParaRPr lang="zh-CN" altLang="en-US" sz="1600" dirty="0"/>
          </a:p>
        </p:txBody>
      </p:sp>
      <p:pic>
        <p:nvPicPr>
          <p:cNvPr id="4" name="图片 3">
            <a:extLst>
              <a:ext uri="{FF2B5EF4-FFF2-40B4-BE49-F238E27FC236}">
                <a16:creationId xmlns:a16="http://schemas.microsoft.com/office/drawing/2014/main" id="{2C400AFD-C09B-4012-96FE-CE10DE4C34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4" y="1492711"/>
            <a:ext cx="6011114" cy="4820323"/>
          </a:xfrm>
          <a:prstGeom prst="rect">
            <a:avLst/>
          </a:prstGeom>
        </p:spPr>
      </p:pic>
      <p:pic>
        <p:nvPicPr>
          <p:cNvPr id="6" name="图片 5">
            <a:extLst>
              <a:ext uri="{FF2B5EF4-FFF2-40B4-BE49-F238E27FC236}">
                <a16:creationId xmlns:a16="http://schemas.microsoft.com/office/drawing/2014/main" id="{87EEA819-A7E0-45C9-A99C-8E81557450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929" y="1499202"/>
            <a:ext cx="6106377" cy="4991797"/>
          </a:xfrm>
          <a:prstGeom prst="rect">
            <a:avLst/>
          </a:prstGeom>
        </p:spPr>
      </p:pic>
      <p:pic>
        <p:nvPicPr>
          <p:cNvPr id="8" name="图片 7">
            <a:extLst>
              <a:ext uri="{FF2B5EF4-FFF2-40B4-BE49-F238E27FC236}">
                <a16:creationId xmlns:a16="http://schemas.microsoft.com/office/drawing/2014/main" id="{E98B3E81-5999-4BE4-82B7-9F4B5DB5E8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929" y="1583466"/>
            <a:ext cx="6106377" cy="4486901"/>
          </a:xfrm>
          <a:prstGeom prst="rect">
            <a:avLst/>
          </a:prstGeom>
        </p:spPr>
      </p:pic>
      <p:pic>
        <p:nvPicPr>
          <p:cNvPr id="37" name="图片 36">
            <a:extLst>
              <a:ext uri="{FF2B5EF4-FFF2-40B4-BE49-F238E27FC236}">
                <a16:creationId xmlns:a16="http://schemas.microsoft.com/office/drawing/2014/main" id="{5028B833-A5DF-4BBA-9521-01A1F8E899B0}"/>
              </a:ext>
            </a:extLst>
          </p:cNvPr>
          <p:cNvPicPr/>
          <p:nvPr/>
        </p:nvPicPr>
        <p:blipFill rotWithShape="1">
          <a:blip r:embed="rId10" cstate="print">
            <a:extLst>
              <a:ext uri="{28A0092B-C50C-407E-A947-70E740481C1C}">
                <a14:useLocalDpi xmlns:a14="http://schemas.microsoft.com/office/drawing/2010/main" val="0"/>
              </a:ext>
            </a:extLst>
          </a:blip>
          <a:srcRect r="56316" b="-1554"/>
          <a:stretch/>
        </p:blipFill>
        <p:spPr bwMode="auto">
          <a:xfrm>
            <a:off x="6733139" y="4076467"/>
            <a:ext cx="2093797" cy="2084847"/>
          </a:xfrm>
          <a:prstGeom prst="rect">
            <a:avLst/>
          </a:prstGeom>
          <a:noFill/>
        </p:spPr>
      </p:pic>
    </p:spTree>
    <p:extLst>
      <p:ext uri="{BB962C8B-B14F-4D97-AF65-F5344CB8AC3E}">
        <p14:creationId xmlns:p14="http://schemas.microsoft.com/office/powerpoint/2010/main" val="3123092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ppt_x"/>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30" name="TextBox 1">
            <a:extLst>
              <a:ext uri="{FF2B5EF4-FFF2-40B4-BE49-F238E27FC236}">
                <a16:creationId xmlns:a16="http://schemas.microsoft.com/office/drawing/2014/main" id="{DD666D9A-47F0-4CFC-B523-B31637F4B300}"/>
              </a:ext>
            </a:extLst>
          </p:cNvPr>
          <p:cNvSpPr txBox="1"/>
          <p:nvPr/>
        </p:nvSpPr>
        <p:spPr>
          <a:xfrm>
            <a:off x="2852675" y="1315141"/>
            <a:ext cx="32807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试件应变发展情况汇总</a:t>
            </a:r>
          </a:p>
        </p:txBody>
      </p:sp>
      <p:sp>
        <p:nvSpPr>
          <p:cNvPr id="2" name="矩形 1">
            <a:extLst>
              <a:ext uri="{FF2B5EF4-FFF2-40B4-BE49-F238E27FC236}">
                <a16:creationId xmlns:a16="http://schemas.microsoft.com/office/drawing/2014/main" id="{035E3314-864E-4147-BE38-A98526CCFACA}"/>
              </a:ext>
            </a:extLst>
          </p:cNvPr>
          <p:cNvSpPr/>
          <p:nvPr/>
        </p:nvSpPr>
        <p:spPr>
          <a:xfrm>
            <a:off x="384761" y="4830407"/>
            <a:ext cx="8303910" cy="1323439"/>
          </a:xfrm>
          <a:prstGeom prst="rect">
            <a:avLst/>
          </a:prstGeom>
        </p:spPr>
        <p:txBody>
          <a:bodyPr wrap="square">
            <a:spAutoFit/>
          </a:bodyPr>
          <a:lstStyle/>
          <a:p>
            <a:r>
              <a:rPr lang="zh-CN" altLang="en-US" sz="1600" dirty="0">
                <a:solidFill>
                  <a:schemeClr val="tx1">
                    <a:lumMod val="95000"/>
                    <a:lumOff val="5000"/>
                  </a:schemeClr>
                </a:solidFill>
                <a:latin typeface="+mn-ea"/>
              </a:rPr>
              <a:t>（</a:t>
            </a:r>
            <a:r>
              <a:rPr lang="en-US" altLang="zh-CN" sz="1600" dirty="0">
                <a:solidFill>
                  <a:schemeClr val="tx1">
                    <a:lumMod val="95000"/>
                    <a:lumOff val="5000"/>
                  </a:schemeClr>
                </a:solidFill>
                <a:latin typeface="+mn-ea"/>
              </a:rPr>
              <a:t>1</a:t>
            </a:r>
            <a:r>
              <a:rPr lang="zh-CN" altLang="en-US" sz="1600" dirty="0">
                <a:solidFill>
                  <a:schemeClr val="tx1">
                    <a:lumMod val="95000"/>
                    <a:lumOff val="5000"/>
                  </a:schemeClr>
                </a:solidFill>
                <a:latin typeface="+mn-ea"/>
              </a:rPr>
              <a:t>）随着加载角度的减小，最大应变发展路径所在的区域从</a:t>
            </a:r>
            <a:r>
              <a:rPr lang="en-US" altLang="zh-CN" sz="1600" dirty="0">
                <a:solidFill>
                  <a:schemeClr val="tx1">
                    <a:lumMod val="95000"/>
                    <a:lumOff val="5000"/>
                  </a:schemeClr>
                </a:solidFill>
                <a:latin typeface="+mn-ea"/>
              </a:rPr>
              <a:t>D</a:t>
            </a:r>
            <a:r>
              <a:rPr lang="zh-CN" altLang="en-US" sz="1600" dirty="0">
                <a:solidFill>
                  <a:schemeClr val="tx1">
                    <a:lumMod val="95000"/>
                    <a:lumOff val="5000"/>
                  </a:schemeClr>
                </a:solidFill>
                <a:latin typeface="+mn-ea"/>
              </a:rPr>
              <a:t>区域（靠近试件竖直方向加载过程中的受剪边）向</a:t>
            </a:r>
            <a:r>
              <a:rPr lang="en-US" altLang="zh-CN" sz="1600" dirty="0">
                <a:solidFill>
                  <a:schemeClr val="tx1">
                    <a:lumMod val="95000"/>
                    <a:lumOff val="5000"/>
                  </a:schemeClr>
                </a:solidFill>
                <a:latin typeface="+mn-ea"/>
              </a:rPr>
              <a:t>A</a:t>
            </a:r>
            <a:r>
              <a:rPr lang="zh-CN" altLang="en-US" sz="1600" dirty="0">
                <a:solidFill>
                  <a:schemeClr val="tx1">
                    <a:lumMod val="95000"/>
                    <a:lumOff val="5000"/>
                  </a:schemeClr>
                </a:solidFill>
                <a:latin typeface="+mn-ea"/>
              </a:rPr>
              <a:t>区域（靠近试件竖直方向加载过程中的受拉边）过渡，这与试件破坏时的断裂角度有关。</a:t>
            </a:r>
            <a:endParaRPr lang="en-US" altLang="zh-CN" sz="1600" dirty="0">
              <a:solidFill>
                <a:schemeClr val="tx1">
                  <a:lumMod val="95000"/>
                  <a:lumOff val="5000"/>
                </a:schemeClr>
              </a:solidFill>
              <a:latin typeface="+mn-ea"/>
            </a:endParaRPr>
          </a:p>
          <a:p>
            <a:r>
              <a:rPr lang="zh-CN" altLang="en-US" sz="1600" dirty="0">
                <a:solidFill>
                  <a:schemeClr val="tx1">
                    <a:lumMod val="95000"/>
                    <a:lumOff val="5000"/>
                  </a:schemeClr>
                </a:solidFill>
                <a:latin typeface="+mn-ea"/>
              </a:rPr>
              <a:t>（</a:t>
            </a:r>
            <a:r>
              <a:rPr lang="en-US" altLang="zh-CN" sz="1600" dirty="0">
                <a:solidFill>
                  <a:schemeClr val="tx1">
                    <a:lumMod val="95000"/>
                    <a:lumOff val="5000"/>
                  </a:schemeClr>
                </a:solidFill>
                <a:latin typeface="+mn-ea"/>
              </a:rPr>
              <a:t>2</a:t>
            </a:r>
            <a:r>
              <a:rPr lang="zh-CN" altLang="en-US" sz="1600" dirty="0">
                <a:solidFill>
                  <a:schemeClr val="tx1">
                    <a:lumMod val="95000"/>
                    <a:lumOff val="5000"/>
                  </a:schemeClr>
                </a:solidFill>
                <a:latin typeface="+mn-ea"/>
              </a:rPr>
              <a:t>）借助</a:t>
            </a:r>
            <a:r>
              <a:rPr lang="en-US" altLang="zh-CN" sz="1600" dirty="0">
                <a:solidFill>
                  <a:schemeClr val="tx1">
                    <a:lumMod val="95000"/>
                    <a:lumOff val="5000"/>
                  </a:schemeClr>
                </a:solidFill>
                <a:latin typeface="+mn-ea"/>
              </a:rPr>
              <a:t>DIC</a:t>
            </a:r>
            <a:r>
              <a:rPr lang="zh-CN" altLang="en-US" sz="1600" dirty="0">
                <a:solidFill>
                  <a:schemeClr val="tx1">
                    <a:lumMod val="95000"/>
                    <a:lumOff val="5000"/>
                  </a:schemeClr>
                </a:solidFill>
                <a:latin typeface="+mn-ea"/>
              </a:rPr>
              <a:t>全场应变测量系统可以观察到焊缝是否同时断裂的定性特征以及不同加载角度下的角焊缝试件应变发展过程的定量数据，但是无法得出较为精准的断裂面的角度。</a:t>
            </a:r>
          </a:p>
        </p:txBody>
      </p:sp>
      <p:pic>
        <p:nvPicPr>
          <p:cNvPr id="5" name="图片 4">
            <a:extLst>
              <a:ext uri="{FF2B5EF4-FFF2-40B4-BE49-F238E27FC236}">
                <a16:creationId xmlns:a16="http://schemas.microsoft.com/office/drawing/2014/main" id="{3C0F5D69-8091-4E96-9088-B506F97A3487}"/>
              </a:ext>
            </a:extLst>
          </p:cNvPr>
          <p:cNvPicPr>
            <a:picLocks noChangeAspect="1"/>
          </p:cNvPicPr>
          <p:nvPr/>
        </p:nvPicPr>
        <p:blipFill rotWithShape="1">
          <a:blip r:embed="rId7">
            <a:extLst>
              <a:ext uri="{28A0092B-C50C-407E-A947-70E740481C1C}">
                <a14:useLocalDpi xmlns:a14="http://schemas.microsoft.com/office/drawing/2010/main" val="0"/>
              </a:ext>
            </a:extLst>
          </a:blip>
          <a:srcRect l="-1" t="8419" r="722"/>
          <a:stretch/>
        </p:blipFill>
        <p:spPr>
          <a:xfrm>
            <a:off x="1253823" y="1671283"/>
            <a:ext cx="6478435" cy="3079684"/>
          </a:xfrm>
          <a:prstGeom prst="rect">
            <a:avLst/>
          </a:prstGeom>
        </p:spPr>
      </p:pic>
    </p:spTree>
    <p:extLst>
      <p:ext uri="{BB962C8B-B14F-4D97-AF65-F5344CB8AC3E}">
        <p14:creationId xmlns:p14="http://schemas.microsoft.com/office/powerpoint/2010/main" val="349151296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30" name="TextBox 1">
            <a:extLst>
              <a:ext uri="{FF2B5EF4-FFF2-40B4-BE49-F238E27FC236}">
                <a16:creationId xmlns:a16="http://schemas.microsoft.com/office/drawing/2014/main" id="{DD666D9A-47F0-4CFC-B523-B31637F4B300}"/>
              </a:ext>
            </a:extLst>
          </p:cNvPr>
          <p:cNvSpPr txBox="1"/>
          <p:nvPr/>
        </p:nvSpPr>
        <p:spPr>
          <a:xfrm>
            <a:off x="380217" y="1325878"/>
            <a:ext cx="44556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不同加载角度下最大应变监测点的应变率发展特征</a:t>
            </a:r>
          </a:p>
        </p:txBody>
      </p:sp>
      <p:sp>
        <p:nvSpPr>
          <p:cNvPr id="2" name="矩形 1">
            <a:extLst>
              <a:ext uri="{FF2B5EF4-FFF2-40B4-BE49-F238E27FC236}">
                <a16:creationId xmlns:a16="http://schemas.microsoft.com/office/drawing/2014/main" id="{035E3314-864E-4147-BE38-A98526CCFACA}"/>
              </a:ext>
            </a:extLst>
          </p:cNvPr>
          <p:cNvSpPr/>
          <p:nvPr/>
        </p:nvSpPr>
        <p:spPr>
          <a:xfrm>
            <a:off x="6235106" y="2138888"/>
            <a:ext cx="2784196" cy="3046988"/>
          </a:xfrm>
          <a:prstGeom prst="rect">
            <a:avLst/>
          </a:prstGeom>
        </p:spPr>
        <p:txBody>
          <a:bodyPr wrap="square">
            <a:spAutoFit/>
          </a:bodyPr>
          <a:lstStyle/>
          <a:p>
            <a:endParaRPr lang="en-US" altLang="zh-CN" sz="1600" dirty="0">
              <a:solidFill>
                <a:schemeClr val="tx1">
                  <a:lumMod val="95000"/>
                  <a:lumOff val="5000"/>
                </a:schemeClr>
              </a:solidFill>
              <a:latin typeface="+mn-ea"/>
            </a:endParaRPr>
          </a:p>
          <a:p>
            <a:r>
              <a:rPr lang="zh-CN" altLang="en-US" sz="1600" dirty="0">
                <a:solidFill>
                  <a:schemeClr val="tx1">
                    <a:lumMod val="95000"/>
                    <a:lumOff val="5000"/>
                  </a:schemeClr>
                </a:solidFill>
                <a:latin typeface="+mn-ea"/>
              </a:rPr>
              <a:t>对于</a:t>
            </a:r>
            <a:r>
              <a:rPr lang="zh-CN" altLang="en-US" sz="1600" dirty="0">
                <a:solidFill>
                  <a:srgbClr val="C00000"/>
                </a:solidFill>
                <a:latin typeface="+mn-ea"/>
              </a:rPr>
              <a:t>单边单条角焊缝试件</a:t>
            </a:r>
            <a:r>
              <a:rPr lang="zh-CN" altLang="en-US" sz="1600" dirty="0">
                <a:solidFill>
                  <a:schemeClr val="tx1">
                    <a:lumMod val="95000"/>
                    <a:lumOff val="5000"/>
                  </a:schemeClr>
                </a:solidFill>
                <a:latin typeface="+mn-ea"/>
              </a:rPr>
              <a:t>，应变率在接近断裂时刻突然增大，正面角焊缝试件断裂时刻应变率增大</a:t>
            </a:r>
            <a:r>
              <a:rPr lang="en-US" altLang="zh-CN" sz="1600" dirty="0">
                <a:solidFill>
                  <a:schemeClr val="tx1">
                    <a:lumMod val="95000"/>
                    <a:lumOff val="5000"/>
                  </a:schemeClr>
                </a:solidFill>
                <a:latin typeface="+mn-ea"/>
              </a:rPr>
              <a:t>22</a:t>
            </a:r>
            <a:r>
              <a:rPr lang="zh-CN" altLang="en-US" sz="1600" dirty="0">
                <a:solidFill>
                  <a:schemeClr val="tx1">
                    <a:lumMod val="95000"/>
                    <a:lumOff val="5000"/>
                  </a:schemeClr>
                </a:solidFill>
                <a:latin typeface="+mn-ea"/>
              </a:rPr>
              <a:t>倍，说明试件发生突然破坏，表现出脆性断裂，试件荷载位移曲线呈现“上升”趋势。单边单条角焊缝试件的应变率在断裂时刻在</a:t>
            </a:r>
            <a:r>
              <a:rPr lang="en-US" altLang="zh-CN" sz="1600" dirty="0">
                <a:solidFill>
                  <a:schemeClr val="tx1">
                    <a:lumMod val="95000"/>
                    <a:lumOff val="5000"/>
                  </a:schemeClr>
                </a:solidFill>
                <a:latin typeface="+mn-ea"/>
              </a:rPr>
              <a:t>3 s-1</a:t>
            </a:r>
            <a:r>
              <a:rPr lang="zh-CN" altLang="en-US" sz="1600" dirty="0">
                <a:solidFill>
                  <a:schemeClr val="tx1">
                    <a:lumMod val="95000"/>
                    <a:lumOff val="5000"/>
                  </a:schemeClr>
                </a:solidFill>
                <a:latin typeface="+mn-ea"/>
              </a:rPr>
              <a:t>至</a:t>
            </a:r>
            <a:r>
              <a:rPr lang="en-US" altLang="zh-CN" sz="1600" dirty="0">
                <a:solidFill>
                  <a:schemeClr val="tx1">
                    <a:lumMod val="95000"/>
                    <a:lumOff val="5000"/>
                  </a:schemeClr>
                </a:solidFill>
                <a:latin typeface="+mn-ea"/>
              </a:rPr>
              <a:t>5 s-1</a:t>
            </a:r>
            <a:r>
              <a:rPr lang="zh-CN" altLang="en-US" sz="1600" dirty="0">
                <a:solidFill>
                  <a:schemeClr val="tx1">
                    <a:lumMod val="95000"/>
                    <a:lumOff val="5000"/>
                  </a:schemeClr>
                </a:solidFill>
                <a:latin typeface="+mn-ea"/>
              </a:rPr>
              <a:t>之间，并且随着加载角度的减小，断裂时刻应变率降低</a:t>
            </a:r>
          </a:p>
        </p:txBody>
      </p:sp>
      <p:grpSp>
        <p:nvGrpSpPr>
          <p:cNvPr id="8" name="组合 7">
            <a:extLst>
              <a:ext uri="{FF2B5EF4-FFF2-40B4-BE49-F238E27FC236}">
                <a16:creationId xmlns:a16="http://schemas.microsoft.com/office/drawing/2014/main" id="{585C6E69-C7EB-4981-85E2-91438F7FA67D}"/>
              </a:ext>
            </a:extLst>
          </p:cNvPr>
          <p:cNvGrpSpPr/>
          <p:nvPr/>
        </p:nvGrpSpPr>
        <p:grpSpPr>
          <a:xfrm>
            <a:off x="395288" y="1857281"/>
            <a:ext cx="5715120" cy="4466622"/>
            <a:chOff x="1012808" y="1212279"/>
            <a:chExt cx="6277851" cy="5028921"/>
          </a:xfrm>
        </p:grpSpPr>
        <p:pic>
          <p:nvPicPr>
            <p:cNvPr id="4" name="图片 3">
              <a:extLst>
                <a:ext uri="{FF2B5EF4-FFF2-40B4-BE49-F238E27FC236}">
                  <a16:creationId xmlns:a16="http://schemas.microsoft.com/office/drawing/2014/main" id="{114B53A6-1CD5-4022-97EF-F6CB76CBFC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3782" y="1212279"/>
              <a:ext cx="6115904" cy="2534004"/>
            </a:xfrm>
            <a:prstGeom prst="rect">
              <a:avLst/>
            </a:prstGeom>
          </p:spPr>
        </p:pic>
        <p:pic>
          <p:nvPicPr>
            <p:cNvPr id="7" name="图片 6">
              <a:extLst>
                <a:ext uri="{FF2B5EF4-FFF2-40B4-BE49-F238E27FC236}">
                  <a16:creationId xmlns:a16="http://schemas.microsoft.com/office/drawing/2014/main" id="{83CCB031-EE3A-4F5E-9631-2D34DD3E0A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2808" y="3678617"/>
              <a:ext cx="6277851" cy="2562583"/>
            </a:xfrm>
            <a:prstGeom prst="rect">
              <a:avLst/>
            </a:prstGeom>
          </p:spPr>
        </p:pic>
      </p:grpSp>
    </p:spTree>
    <p:extLst>
      <p:ext uri="{BB962C8B-B14F-4D97-AF65-F5344CB8AC3E}">
        <p14:creationId xmlns:p14="http://schemas.microsoft.com/office/powerpoint/2010/main" val="341094170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30" name="TextBox 1">
            <a:extLst>
              <a:ext uri="{FF2B5EF4-FFF2-40B4-BE49-F238E27FC236}">
                <a16:creationId xmlns:a16="http://schemas.microsoft.com/office/drawing/2014/main" id="{DD666D9A-47F0-4CFC-B523-B31637F4B300}"/>
              </a:ext>
            </a:extLst>
          </p:cNvPr>
          <p:cNvSpPr txBox="1"/>
          <p:nvPr/>
        </p:nvSpPr>
        <p:spPr>
          <a:xfrm>
            <a:off x="380217" y="1325878"/>
            <a:ext cx="44556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不同加载角度下最大应变监测点的应变率发展特征</a:t>
            </a:r>
          </a:p>
        </p:txBody>
      </p:sp>
      <p:sp>
        <p:nvSpPr>
          <p:cNvPr id="2" name="矩形 1">
            <a:extLst>
              <a:ext uri="{FF2B5EF4-FFF2-40B4-BE49-F238E27FC236}">
                <a16:creationId xmlns:a16="http://schemas.microsoft.com/office/drawing/2014/main" id="{035E3314-864E-4147-BE38-A98526CCFACA}"/>
              </a:ext>
            </a:extLst>
          </p:cNvPr>
          <p:cNvSpPr/>
          <p:nvPr/>
        </p:nvSpPr>
        <p:spPr>
          <a:xfrm>
            <a:off x="6102028" y="1514583"/>
            <a:ext cx="2784196" cy="4278094"/>
          </a:xfrm>
          <a:prstGeom prst="rect">
            <a:avLst/>
          </a:prstGeom>
        </p:spPr>
        <p:txBody>
          <a:bodyPr wrap="square">
            <a:spAutoFit/>
          </a:bodyPr>
          <a:lstStyle/>
          <a:p>
            <a:endParaRPr lang="en-US" altLang="zh-CN" sz="1600" dirty="0">
              <a:solidFill>
                <a:schemeClr val="tx1">
                  <a:lumMod val="95000"/>
                  <a:lumOff val="5000"/>
                </a:schemeClr>
              </a:solidFill>
              <a:latin typeface="+mn-ea"/>
            </a:endParaRPr>
          </a:p>
          <a:p>
            <a:r>
              <a:rPr lang="zh-CN" altLang="en-US" sz="1600" dirty="0">
                <a:solidFill>
                  <a:schemeClr val="tx1">
                    <a:lumMod val="95000"/>
                    <a:lumOff val="5000"/>
                  </a:schemeClr>
                </a:solidFill>
                <a:latin typeface="+mn-ea"/>
              </a:rPr>
              <a:t>对于</a:t>
            </a:r>
            <a:r>
              <a:rPr lang="zh-CN" altLang="en-US" sz="1600" dirty="0">
                <a:solidFill>
                  <a:srgbClr val="C00000"/>
                </a:solidFill>
                <a:latin typeface="+mn-ea"/>
              </a:rPr>
              <a:t>单边双条角焊缝试件</a:t>
            </a:r>
            <a:r>
              <a:rPr lang="zh-CN" altLang="en-US" sz="1600" dirty="0">
                <a:solidFill>
                  <a:schemeClr val="tx1">
                    <a:lumMod val="95000"/>
                    <a:lumOff val="5000"/>
                  </a:schemeClr>
                </a:solidFill>
                <a:latin typeface="+mn-ea"/>
              </a:rPr>
              <a:t>，应变率在接近断裂时刻逐步增大，说明试件应变增加较单边单条角焊缝试件更为平缓，在试件达到断裂荷载时刻，试件已经进入塑性流动阶段，变形和应变发展较快，荷载发展较慢，荷载位移曲线表现为有明显的平台段，试件破坏表现出延性断裂。单边双条角焊缝试件的应变率在断裂时刻在</a:t>
            </a:r>
            <a:r>
              <a:rPr lang="en-US" altLang="zh-CN" sz="1600" dirty="0">
                <a:solidFill>
                  <a:schemeClr val="tx1">
                    <a:lumMod val="95000"/>
                    <a:lumOff val="5000"/>
                  </a:schemeClr>
                </a:solidFill>
                <a:latin typeface="+mn-ea"/>
              </a:rPr>
              <a:t>0.6 s-1</a:t>
            </a:r>
            <a:r>
              <a:rPr lang="zh-CN" altLang="en-US" sz="1600" dirty="0">
                <a:solidFill>
                  <a:schemeClr val="tx1">
                    <a:lumMod val="95000"/>
                    <a:lumOff val="5000"/>
                  </a:schemeClr>
                </a:solidFill>
                <a:latin typeface="+mn-ea"/>
              </a:rPr>
              <a:t>至</a:t>
            </a:r>
            <a:r>
              <a:rPr lang="en-US" altLang="zh-CN" sz="1600" dirty="0">
                <a:solidFill>
                  <a:schemeClr val="tx1">
                    <a:lumMod val="95000"/>
                    <a:lumOff val="5000"/>
                  </a:schemeClr>
                </a:solidFill>
                <a:latin typeface="+mn-ea"/>
              </a:rPr>
              <a:t>3 s-1</a:t>
            </a:r>
            <a:r>
              <a:rPr lang="zh-CN" altLang="en-US" sz="1600" dirty="0">
                <a:solidFill>
                  <a:schemeClr val="tx1">
                    <a:lumMod val="95000"/>
                    <a:lumOff val="5000"/>
                  </a:schemeClr>
                </a:solidFill>
                <a:latin typeface="+mn-ea"/>
              </a:rPr>
              <a:t>之间，并且随着加载角度的减小，断裂时刻应变率降低，荷载位移曲线由“平台”趋势向“下降”趋势过渡。</a:t>
            </a:r>
          </a:p>
        </p:txBody>
      </p:sp>
      <p:pic>
        <p:nvPicPr>
          <p:cNvPr id="11" name="图片 10">
            <a:extLst>
              <a:ext uri="{FF2B5EF4-FFF2-40B4-BE49-F238E27FC236}">
                <a16:creationId xmlns:a16="http://schemas.microsoft.com/office/drawing/2014/main" id="{A242E3D0-6D7A-41AB-969F-6805FBACDA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23" y="1714628"/>
            <a:ext cx="5567690" cy="4555383"/>
          </a:xfrm>
          <a:prstGeom prst="rect">
            <a:avLst/>
          </a:prstGeom>
        </p:spPr>
      </p:pic>
    </p:spTree>
    <p:extLst>
      <p:ext uri="{BB962C8B-B14F-4D97-AF65-F5344CB8AC3E}">
        <p14:creationId xmlns:p14="http://schemas.microsoft.com/office/powerpoint/2010/main" val="13198297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10">
            <a:extLst>
              <a:ext uri="{FF2B5EF4-FFF2-40B4-BE49-F238E27FC236}">
                <a16:creationId xmlns:a16="http://schemas.microsoft.com/office/drawing/2014/main" id="{C5D16900-23B1-4FC6-A2B1-F272AF5B5E83}"/>
              </a:ext>
            </a:extLst>
          </p:cNvPr>
          <p:cNvSpPr/>
          <p:nvPr/>
        </p:nvSpPr>
        <p:spPr>
          <a:xfrm>
            <a:off x="3124401" y="1052736"/>
            <a:ext cx="1549259" cy="319086"/>
          </a:xfrm>
          <a:prstGeom prst="chevron">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侧面角焊缝</a:t>
            </a:r>
          </a:p>
        </p:txBody>
      </p:sp>
      <p:sp>
        <p:nvSpPr>
          <p:cNvPr id="18" name="燕尾形 10">
            <a:extLst>
              <a:ext uri="{FF2B5EF4-FFF2-40B4-BE49-F238E27FC236}">
                <a16:creationId xmlns:a16="http://schemas.microsoft.com/office/drawing/2014/main" id="{1CD67331-A771-4226-A4AF-D62A684ED48D}"/>
              </a:ext>
            </a:extLst>
          </p:cNvPr>
          <p:cNvSpPr/>
          <p:nvPr/>
        </p:nvSpPr>
        <p:spPr>
          <a:xfrm>
            <a:off x="4493042" y="1052736"/>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斜向角焊缝</a:t>
            </a:r>
          </a:p>
        </p:txBody>
      </p:sp>
      <p:sp>
        <p:nvSpPr>
          <p:cNvPr id="20" name="五边形 8">
            <a:extLst>
              <a:ext uri="{FF2B5EF4-FFF2-40B4-BE49-F238E27FC236}">
                <a16:creationId xmlns:a16="http://schemas.microsoft.com/office/drawing/2014/main" id="{C071762D-0817-40AC-9BFF-B6B5421651F9}"/>
              </a:ext>
            </a:extLst>
          </p:cNvPr>
          <p:cNvSpPr/>
          <p:nvPr/>
        </p:nvSpPr>
        <p:spPr>
          <a:xfrm>
            <a:off x="1931239" y="1055061"/>
            <a:ext cx="1380621" cy="319087"/>
          </a:xfrm>
          <a:prstGeom prst="homePlate">
            <a:avLst/>
          </a:prstGeom>
          <a:solidFill>
            <a:srgbClr val="E1B4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正面角焊缝</a:t>
            </a:r>
          </a:p>
        </p:txBody>
      </p:sp>
      <p:sp>
        <p:nvSpPr>
          <p:cNvPr id="30" name="TextBox 1">
            <a:extLst>
              <a:ext uri="{FF2B5EF4-FFF2-40B4-BE49-F238E27FC236}">
                <a16:creationId xmlns:a16="http://schemas.microsoft.com/office/drawing/2014/main" id="{DD666D9A-47F0-4CFC-B523-B31637F4B300}"/>
              </a:ext>
            </a:extLst>
          </p:cNvPr>
          <p:cNvSpPr txBox="1"/>
          <p:nvPr/>
        </p:nvSpPr>
        <p:spPr>
          <a:xfrm>
            <a:off x="3631057" y="1470505"/>
            <a:ext cx="44556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试件应变率发展特征</a:t>
            </a:r>
          </a:p>
        </p:txBody>
      </p:sp>
      <p:sp>
        <p:nvSpPr>
          <p:cNvPr id="2" name="矩形 1">
            <a:extLst>
              <a:ext uri="{FF2B5EF4-FFF2-40B4-BE49-F238E27FC236}">
                <a16:creationId xmlns:a16="http://schemas.microsoft.com/office/drawing/2014/main" id="{035E3314-864E-4147-BE38-A98526CCFACA}"/>
              </a:ext>
            </a:extLst>
          </p:cNvPr>
          <p:cNvSpPr/>
          <p:nvPr/>
        </p:nvSpPr>
        <p:spPr>
          <a:xfrm>
            <a:off x="23846" y="2085849"/>
            <a:ext cx="2217094" cy="2062103"/>
          </a:xfrm>
          <a:prstGeom prst="rect">
            <a:avLst/>
          </a:prstGeom>
        </p:spPr>
        <p:txBody>
          <a:bodyPr wrap="square">
            <a:spAutoFit/>
          </a:bodyPr>
          <a:lstStyle/>
          <a:p>
            <a:r>
              <a:rPr lang="en-US" altLang="zh-CN" sz="1600" dirty="0">
                <a:solidFill>
                  <a:schemeClr val="tx1">
                    <a:lumMod val="95000"/>
                    <a:lumOff val="5000"/>
                  </a:schemeClr>
                </a:solidFill>
                <a:latin typeface="+mn-ea"/>
              </a:rPr>
              <a:t>1</a:t>
            </a:r>
            <a:r>
              <a:rPr lang="zh-CN" altLang="en-US" sz="1600" dirty="0">
                <a:solidFill>
                  <a:schemeClr val="tx1">
                    <a:lumMod val="95000"/>
                    <a:lumOff val="5000"/>
                  </a:schemeClr>
                </a:solidFill>
                <a:latin typeface="+mn-ea"/>
              </a:rPr>
              <a:t>）全场最大应变点断裂时刻的应变率</a:t>
            </a:r>
            <a:endParaRPr lang="en-US" altLang="zh-CN" sz="1600" dirty="0">
              <a:solidFill>
                <a:schemeClr val="tx1">
                  <a:lumMod val="95000"/>
                  <a:lumOff val="5000"/>
                </a:schemeClr>
              </a:solidFill>
              <a:latin typeface="+mn-ea"/>
            </a:endParaRPr>
          </a:p>
          <a:p>
            <a:r>
              <a:rPr lang="en-US" altLang="zh-CN" sz="1600" dirty="0">
                <a:solidFill>
                  <a:schemeClr val="tx1">
                    <a:lumMod val="95000"/>
                    <a:lumOff val="5000"/>
                  </a:schemeClr>
                </a:solidFill>
                <a:latin typeface="+mn-ea"/>
              </a:rPr>
              <a:t>2</a:t>
            </a:r>
            <a:r>
              <a:rPr lang="zh-CN" altLang="en-US" sz="1600" dirty="0">
                <a:solidFill>
                  <a:schemeClr val="tx1">
                    <a:lumMod val="95000"/>
                    <a:lumOff val="5000"/>
                  </a:schemeClr>
                </a:solidFill>
                <a:latin typeface="+mn-ea"/>
              </a:rPr>
              <a:t>）断裂前的应变率</a:t>
            </a:r>
            <a:endParaRPr lang="en-US" altLang="zh-CN" sz="1600" dirty="0">
              <a:solidFill>
                <a:schemeClr val="tx1">
                  <a:lumMod val="95000"/>
                  <a:lumOff val="5000"/>
                </a:schemeClr>
              </a:solidFill>
              <a:latin typeface="+mn-ea"/>
            </a:endParaRPr>
          </a:p>
          <a:p>
            <a:r>
              <a:rPr lang="en-US" altLang="zh-CN" sz="1600" dirty="0">
                <a:solidFill>
                  <a:schemeClr val="tx1">
                    <a:lumMod val="95000"/>
                    <a:lumOff val="5000"/>
                  </a:schemeClr>
                </a:solidFill>
                <a:latin typeface="+mn-ea"/>
              </a:rPr>
              <a:t>3</a:t>
            </a:r>
            <a:r>
              <a:rPr lang="zh-CN" altLang="en-US" sz="1600" dirty="0">
                <a:solidFill>
                  <a:schemeClr val="tx1">
                    <a:lumMod val="95000"/>
                    <a:lumOff val="5000"/>
                  </a:schemeClr>
                </a:solidFill>
                <a:latin typeface="+mn-ea"/>
              </a:rPr>
              <a:t>）断裂时刻应变率增大倍数</a:t>
            </a:r>
            <a:endParaRPr lang="en-US" altLang="zh-CN" sz="1600" dirty="0">
              <a:solidFill>
                <a:schemeClr val="tx1">
                  <a:lumMod val="95000"/>
                  <a:lumOff val="5000"/>
                </a:schemeClr>
              </a:solidFill>
              <a:latin typeface="+mn-ea"/>
            </a:endParaRPr>
          </a:p>
          <a:p>
            <a:r>
              <a:rPr lang="en-US" altLang="zh-CN" sz="1600" dirty="0">
                <a:solidFill>
                  <a:schemeClr val="tx1">
                    <a:lumMod val="95000"/>
                    <a:lumOff val="5000"/>
                  </a:schemeClr>
                </a:solidFill>
                <a:latin typeface="+mn-ea"/>
              </a:rPr>
              <a:t>4</a:t>
            </a:r>
            <a:r>
              <a:rPr lang="zh-CN" altLang="en-US" sz="1600" dirty="0">
                <a:solidFill>
                  <a:schemeClr val="tx1">
                    <a:lumMod val="95000"/>
                    <a:lumOff val="5000"/>
                  </a:schemeClr>
                </a:solidFill>
                <a:latin typeface="+mn-ea"/>
              </a:rPr>
              <a:t>）应变率归一化（即不同加载角度下的应变率与侧面角焊缝的对比）</a:t>
            </a:r>
          </a:p>
        </p:txBody>
      </p:sp>
      <p:grpSp>
        <p:nvGrpSpPr>
          <p:cNvPr id="7" name="组合 6">
            <a:extLst>
              <a:ext uri="{FF2B5EF4-FFF2-40B4-BE49-F238E27FC236}">
                <a16:creationId xmlns:a16="http://schemas.microsoft.com/office/drawing/2014/main" id="{6B89DFFD-6713-44FA-B431-EE39928216DE}"/>
              </a:ext>
            </a:extLst>
          </p:cNvPr>
          <p:cNvGrpSpPr/>
          <p:nvPr/>
        </p:nvGrpSpPr>
        <p:grpSpPr>
          <a:xfrm>
            <a:off x="2339752" y="1774637"/>
            <a:ext cx="6525536" cy="2800741"/>
            <a:chOff x="2242526" y="1790454"/>
            <a:chExt cx="6525536" cy="2800741"/>
          </a:xfrm>
        </p:grpSpPr>
        <p:pic>
          <p:nvPicPr>
            <p:cNvPr id="4" name="图片 3">
              <a:extLst>
                <a:ext uri="{FF2B5EF4-FFF2-40B4-BE49-F238E27FC236}">
                  <a16:creationId xmlns:a16="http://schemas.microsoft.com/office/drawing/2014/main" id="{52B85993-6E1D-4CD1-880A-135EEACDD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2526" y="1790454"/>
              <a:ext cx="6525536" cy="2800741"/>
            </a:xfrm>
            <a:prstGeom prst="rect">
              <a:avLst/>
            </a:prstGeom>
          </p:spPr>
        </p:pic>
        <p:sp>
          <p:nvSpPr>
            <p:cNvPr id="21" name="椭圆 20">
              <a:extLst>
                <a:ext uri="{FF2B5EF4-FFF2-40B4-BE49-F238E27FC236}">
                  <a16:creationId xmlns:a16="http://schemas.microsoft.com/office/drawing/2014/main" id="{EC7DA729-6C7F-4AE9-A323-A51D52F087D2}"/>
                </a:ext>
              </a:extLst>
            </p:cNvPr>
            <p:cNvSpPr/>
            <p:nvPr/>
          </p:nvSpPr>
          <p:spPr>
            <a:xfrm>
              <a:off x="7846807" y="2436539"/>
              <a:ext cx="460785" cy="2347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1962C221-8F5F-4B6A-96AB-E298C6428677}"/>
              </a:ext>
            </a:extLst>
          </p:cNvPr>
          <p:cNvSpPr/>
          <p:nvPr/>
        </p:nvSpPr>
        <p:spPr>
          <a:xfrm>
            <a:off x="661463" y="4971942"/>
            <a:ext cx="6839066" cy="830997"/>
          </a:xfrm>
          <a:prstGeom prst="rect">
            <a:avLst/>
          </a:prstGeom>
        </p:spPr>
        <p:txBody>
          <a:bodyPr wrap="square">
            <a:spAutoFit/>
          </a:bodyPr>
          <a:lstStyle/>
          <a:p>
            <a:r>
              <a:rPr lang="zh-CN" altLang="en-US" sz="1600" dirty="0">
                <a:latin typeface="+mn-ea"/>
                <a:ea typeface="+mn-ea"/>
              </a:rPr>
              <a:t>       结论：整体上，试件加载角度从</a:t>
            </a:r>
            <a:r>
              <a:rPr lang="en-US" altLang="zh-CN" sz="1600" dirty="0">
                <a:latin typeface="+mn-ea"/>
                <a:ea typeface="+mn-ea"/>
              </a:rPr>
              <a:t>90°</a:t>
            </a:r>
            <a:r>
              <a:rPr lang="zh-CN" altLang="en-US" sz="1600" dirty="0">
                <a:latin typeface="+mn-ea"/>
                <a:ea typeface="+mn-ea"/>
              </a:rPr>
              <a:t>到</a:t>
            </a:r>
            <a:r>
              <a:rPr lang="en-US" altLang="zh-CN" sz="1600" dirty="0">
                <a:latin typeface="+mn-ea"/>
                <a:ea typeface="+mn-ea"/>
              </a:rPr>
              <a:t>0°</a:t>
            </a:r>
            <a:r>
              <a:rPr lang="zh-CN" altLang="en-US" sz="1600" dirty="0">
                <a:latin typeface="+mn-ea"/>
                <a:ea typeface="+mn-ea"/>
              </a:rPr>
              <a:t>的变化过程中，试件破坏表现出脆性断裂向延性断裂过渡的趋势，正面角焊缝试件断裂时刻最大应变率是侧面角焊缝的</a:t>
            </a:r>
            <a:r>
              <a:rPr lang="en-US" altLang="zh-CN" sz="1600" dirty="0">
                <a:latin typeface="+mn-ea"/>
                <a:ea typeface="+mn-ea"/>
              </a:rPr>
              <a:t>9.69</a:t>
            </a:r>
            <a:r>
              <a:rPr lang="zh-CN" altLang="en-US" sz="1600" dirty="0">
                <a:latin typeface="+mn-ea"/>
                <a:ea typeface="+mn-ea"/>
              </a:rPr>
              <a:t>倍。</a:t>
            </a:r>
          </a:p>
        </p:txBody>
      </p:sp>
    </p:spTree>
    <p:extLst>
      <p:ext uri="{BB962C8B-B14F-4D97-AF65-F5344CB8AC3E}">
        <p14:creationId xmlns:p14="http://schemas.microsoft.com/office/powerpoint/2010/main" val="73342577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测量系统简介</a:t>
            </a:r>
          </a:p>
        </p:txBody>
      </p:sp>
      <p:sp>
        <p:nvSpPr>
          <p:cNvPr id="12" name="燕尾形 11"/>
          <p:cNvSpPr/>
          <p:nvPr/>
        </p:nvSpPr>
        <p:spPr>
          <a:xfrm>
            <a:off x="1732446" y="692005"/>
            <a:ext cx="4242123"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lumMod val="95000"/>
                  </a:schemeClr>
                </a:solidFill>
                <a:latin typeface="微软雅黑" panose="020B0503020204020204" pitchFamily="34" charset="-122"/>
              </a:rPr>
              <a:t>DIC</a:t>
            </a:r>
            <a:r>
              <a:rPr lang="zh-CN" altLang="en-US" sz="1600" b="1" dirty="0">
                <a:solidFill>
                  <a:schemeClr val="bg1">
                    <a:lumMod val="95000"/>
                  </a:schemeClr>
                </a:solidFill>
                <a:latin typeface="微软雅黑" panose="020B0503020204020204" pitchFamily="34" charset="-122"/>
              </a:rPr>
              <a:t>监控下的角焊缝试件应变发展特征</a:t>
            </a:r>
          </a:p>
        </p:txBody>
      </p:sp>
      <p:sp>
        <p:nvSpPr>
          <p:cNvPr id="34" name="TextBox 61"/>
          <p:cNvSpPr>
            <a:spLocks noChangeArrowheads="1"/>
          </p:cNvSpPr>
          <p:nvPr/>
        </p:nvSpPr>
        <p:spPr bwMode="auto">
          <a:xfrm>
            <a:off x="509588" y="115888"/>
            <a:ext cx="499534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4.</a:t>
            </a:r>
            <a:r>
              <a:rPr lang="zh-CN" altLang="en-US" sz="2000" b="1" dirty="0">
                <a:solidFill>
                  <a:schemeClr val="bg1"/>
                </a:solidFill>
              </a:rPr>
              <a:t> </a:t>
            </a:r>
            <a:r>
              <a:rPr lang="en-US" altLang="zh-CN" sz="2000" b="1" dirty="0">
                <a:solidFill>
                  <a:schemeClr val="bg1"/>
                </a:solidFill>
              </a:rPr>
              <a:t>DIC</a:t>
            </a:r>
            <a:r>
              <a:rPr lang="zh-CN" altLang="en-US" sz="2000" b="1" dirty="0">
                <a:solidFill>
                  <a:schemeClr val="bg1"/>
                </a:solidFill>
              </a:rPr>
              <a:t>测量系统监测下的试件应变分布特征</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796136" y="696686"/>
            <a:ext cx="1697990" cy="316440"/>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6" name="矩形 5">
            <a:extLst>
              <a:ext uri="{FF2B5EF4-FFF2-40B4-BE49-F238E27FC236}">
                <a16:creationId xmlns:a16="http://schemas.microsoft.com/office/drawing/2014/main" id="{1962C221-8F5F-4B6A-96AB-E298C6428677}"/>
              </a:ext>
            </a:extLst>
          </p:cNvPr>
          <p:cNvSpPr/>
          <p:nvPr/>
        </p:nvSpPr>
        <p:spPr>
          <a:xfrm>
            <a:off x="0" y="1076790"/>
            <a:ext cx="9072500" cy="5588838"/>
          </a:xfrm>
          <a:prstGeom prst="rect">
            <a:avLst/>
          </a:prstGeom>
        </p:spPr>
        <p:txBody>
          <a:bodyPr wrap="square">
            <a:spAutoFit/>
          </a:bodyPr>
          <a:lstStyle/>
          <a:p>
            <a:pPr>
              <a:lnSpc>
                <a:spcPct val="150000"/>
              </a:lnSpc>
            </a:pPr>
            <a:r>
              <a:rPr lang="zh-CN" altLang="en-US" sz="1600" dirty="0">
                <a:latin typeface="+mn-ea"/>
                <a:ea typeface="+mn-ea"/>
              </a:rPr>
              <a:t>（</a:t>
            </a:r>
            <a:r>
              <a:rPr lang="en-US" altLang="zh-CN" sz="1600" dirty="0">
                <a:latin typeface="+mn-ea"/>
                <a:ea typeface="+mn-ea"/>
              </a:rPr>
              <a:t>1</a:t>
            </a:r>
            <a:r>
              <a:rPr lang="zh-CN" altLang="en-US" sz="1600" dirty="0">
                <a:latin typeface="+mn-ea"/>
                <a:ea typeface="+mn-ea"/>
              </a:rPr>
              <a:t>）随着加载角度的减小，最大应变发展路径所在的区域从</a:t>
            </a:r>
            <a:r>
              <a:rPr lang="en-US" altLang="zh-CN" sz="1600" dirty="0">
                <a:latin typeface="+mn-ea"/>
                <a:ea typeface="+mn-ea"/>
              </a:rPr>
              <a:t>D</a:t>
            </a:r>
            <a:r>
              <a:rPr lang="zh-CN" altLang="en-US" sz="1600" dirty="0">
                <a:latin typeface="+mn-ea"/>
                <a:ea typeface="+mn-ea"/>
              </a:rPr>
              <a:t>区域（靠近试件竖直方向加载过程中的受剪边）向</a:t>
            </a:r>
            <a:r>
              <a:rPr lang="en-US" altLang="zh-CN" sz="1600" dirty="0">
                <a:latin typeface="+mn-ea"/>
                <a:ea typeface="+mn-ea"/>
              </a:rPr>
              <a:t>A</a:t>
            </a:r>
            <a:r>
              <a:rPr lang="zh-CN" altLang="en-US" sz="1600" dirty="0">
                <a:latin typeface="+mn-ea"/>
                <a:ea typeface="+mn-ea"/>
              </a:rPr>
              <a:t>区域（靠近试件竖直方向加载过程中的受拉边）过渡，这与试件破坏时的断裂角度息息相关，借助</a:t>
            </a:r>
            <a:r>
              <a:rPr lang="en-US" altLang="zh-CN" sz="1600" dirty="0">
                <a:latin typeface="+mn-ea"/>
                <a:ea typeface="+mn-ea"/>
              </a:rPr>
              <a:t>DIC</a:t>
            </a:r>
            <a:r>
              <a:rPr lang="zh-CN" altLang="en-US" sz="1600" dirty="0">
                <a:latin typeface="+mn-ea"/>
                <a:ea typeface="+mn-ea"/>
              </a:rPr>
              <a:t>全场应变测量系统可以观察到焊缝是否同时断裂的定性特征以及不同加载角度下的角焊缝试件应变发展过程的定量数据，但是无法得出较为精准的断裂面的角度。</a:t>
            </a:r>
          </a:p>
          <a:p>
            <a:pPr>
              <a:lnSpc>
                <a:spcPct val="150000"/>
              </a:lnSpc>
            </a:pPr>
            <a:r>
              <a:rPr lang="zh-CN" altLang="en-US" sz="1600" dirty="0">
                <a:latin typeface="+mn-ea"/>
                <a:ea typeface="+mn-ea"/>
              </a:rPr>
              <a:t>（</a:t>
            </a:r>
            <a:r>
              <a:rPr lang="en-US" altLang="zh-CN" sz="1600" dirty="0">
                <a:latin typeface="+mn-ea"/>
                <a:ea typeface="+mn-ea"/>
              </a:rPr>
              <a:t>2</a:t>
            </a:r>
            <a:r>
              <a:rPr lang="zh-CN" altLang="en-US" sz="1600" dirty="0">
                <a:latin typeface="+mn-ea"/>
                <a:ea typeface="+mn-ea"/>
              </a:rPr>
              <a:t>）随着加载角度的增大，全场最大应变点断裂时刻对应的应变率增大，正面角焊缝试件断裂时刻最大应变率是侧面角焊缝的</a:t>
            </a:r>
            <a:r>
              <a:rPr lang="en-US" altLang="zh-CN" sz="1600" dirty="0">
                <a:latin typeface="+mn-ea"/>
                <a:ea typeface="+mn-ea"/>
              </a:rPr>
              <a:t>9.69</a:t>
            </a:r>
            <a:r>
              <a:rPr lang="zh-CN" altLang="en-US" sz="1600" dirty="0">
                <a:latin typeface="+mn-ea"/>
                <a:ea typeface="+mn-ea"/>
              </a:rPr>
              <a:t>倍。</a:t>
            </a:r>
          </a:p>
          <a:p>
            <a:pPr>
              <a:lnSpc>
                <a:spcPct val="150000"/>
              </a:lnSpc>
            </a:pPr>
            <a:r>
              <a:rPr lang="zh-CN" altLang="en-US" sz="1600" dirty="0">
                <a:latin typeface="+mn-ea"/>
                <a:ea typeface="+mn-ea"/>
              </a:rPr>
              <a:t>（</a:t>
            </a:r>
            <a:r>
              <a:rPr lang="en-US" altLang="zh-CN" sz="1600" dirty="0">
                <a:latin typeface="+mn-ea"/>
                <a:ea typeface="+mn-ea"/>
              </a:rPr>
              <a:t>3</a:t>
            </a:r>
            <a:r>
              <a:rPr lang="zh-CN" altLang="en-US" sz="1600" dirty="0">
                <a:latin typeface="+mn-ea"/>
                <a:ea typeface="+mn-ea"/>
              </a:rPr>
              <a:t>）对于单边单条角焊缝试件，应变率在接近断裂时刻突然增大，说明试件发生突然破坏，表现出脆性断裂，单边单条角焊缝试件的应变率在断裂时刻在</a:t>
            </a:r>
            <a:r>
              <a:rPr lang="en-US" altLang="zh-CN" sz="1600" dirty="0">
                <a:latin typeface="+mn-ea"/>
                <a:ea typeface="+mn-ea"/>
              </a:rPr>
              <a:t>3 s-1</a:t>
            </a:r>
            <a:r>
              <a:rPr lang="zh-CN" altLang="en-US" sz="1600" dirty="0">
                <a:latin typeface="+mn-ea"/>
                <a:ea typeface="+mn-ea"/>
              </a:rPr>
              <a:t>至</a:t>
            </a:r>
            <a:r>
              <a:rPr lang="en-US" altLang="zh-CN" sz="1600" dirty="0">
                <a:latin typeface="+mn-ea"/>
                <a:ea typeface="+mn-ea"/>
              </a:rPr>
              <a:t>6 s-1</a:t>
            </a:r>
            <a:r>
              <a:rPr lang="zh-CN" altLang="en-US" sz="1600" dirty="0">
                <a:latin typeface="+mn-ea"/>
                <a:ea typeface="+mn-ea"/>
              </a:rPr>
              <a:t>之间；对于单边双条角焊缝试件，应变率在接近断裂时刻逐步增大，说明试件应变增加较单边单条角焊缝试件更为平缓，试件破坏表现出延性断裂，单边双条角焊缝试件的应变率在断裂时刻在</a:t>
            </a:r>
            <a:r>
              <a:rPr lang="en-US" altLang="zh-CN" sz="1600" dirty="0">
                <a:latin typeface="+mn-ea"/>
                <a:ea typeface="+mn-ea"/>
              </a:rPr>
              <a:t>0.6 s-1</a:t>
            </a:r>
            <a:r>
              <a:rPr lang="zh-CN" altLang="en-US" sz="1600" dirty="0">
                <a:latin typeface="+mn-ea"/>
                <a:ea typeface="+mn-ea"/>
              </a:rPr>
              <a:t>至</a:t>
            </a:r>
            <a:r>
              <a:rPr lang="en-US" altLang="zh-CN" sz="1600" dirty="0">
                <a:latin typeface="+mn-ea"/>
                <a:ea typeface="+mn-ea"/>
              </a:rPr>
              <a:t>3 s-1</a:t>
            </a:r>
            <a:r>
              <a:rPr lang="zh-CN" altLang="en-US" sz="1600" dirty="0">
                <a:latin typeface="+mn-ea"/>
                <a:ea typeface="+mn-ea"/>
              </a:rPr>
              <a:t>之间。</a:t>
            </a:r>
          </a:p>
          <a:p>
            <a:pPr>
              <a:lnSpc>
                <a:spcPct val="150000"/>
              </a:lnSpc>
            </a:pPr>
            <a:r>
              <a:rPr lang="zh-CN" altLang="en-US" sz="1600" dirty="0">
                <a:latin typeface="+mn-ea"/>
                <a:ea typeface="+mn-ea"/>
              </a:rPr>
              <a:t>（</a:t>
            </a:r>
            <a:r>
              <a:rPr lang="en-US" altLang="zh-CN" sz="1600" dirty="0">
                <a:latin typeface="+mn-ea"/>
                <a:ea typeface="+mn-ea"/>
              </a:rPr>
              <a:t>4</a:t>
            </a:r>
            <a:r>
              <a:rPr lang="zh-CN" altLang="en-US" sz="1600" dirty="0">
                <a:latin typeface="+mn-ea"/>
                <a:ea typeface="+mn-ea"/>
              </a:rPr>
              <a:t>）不同受力变形失效模式说明了试件的断裂模式及变形能力不同，通常荷载位移曲线具有“上升”趋势的试件发生脆性断裂且变形能力较低；而具有“平台”和“下降”趋势的试件发生延性断裂且变形能力较高。整体看，试件加载角度从</a:t>
            </a:r>
            <a:r>
              <a:rPr lang="en-US" altLang="zh-CN" sz="1600" dirty="0">
                <a:latin typeface="+mn-ea"/>
                <a:ea typeface="+mn-ea"/>
              </a:rPr>
              <a:t>90°</a:t>
            </a:r>
            <a:r>
              <a:rPr lang="zh-CN" altLang="en-US" sz="1600" dirty="0">
                <a:latin typeface="+mn-ea"/>
                <a:ea typeface="+mn-ea"/>
              </a:rPr>
              <a:t>到</a:t>
            </a:r>
            <a:r>
              <a:rPr lang="en-US" altLang="zh-CN" sz="1600" dirty="0">
                <a:latin typeface="+mn-ea"/>
                <a:ea typeface="+mn-ea"/>
              </a:rPr>
              <a:t>0°</a:t>
            </a:r>
            <a:r>
              <a:rPr lang="zh-CN" altLang="en-US" sz="1600" dirty="0">
                <a:latin typeface="+mn-ea"/>
                <a:ea typeface="+mn-ea"/>
              </a:rPr>
              <a:t>的变化过程中，试件破坏表现出脆性断裂向延性断裂过渡的趋势。</a:t>
            </a:r>
          </a:p>
          <a:p>
            <a:pPr>
              <a:lnSpc>
                <a:spcPct val="150000"/>
              </a:lnSpc>
            </a:pPr>
            <a:endParaRPr lang="zh-CN" altLang="en-US" sz="1600" dirty="0">
              <a:latin typeface="+mn-ea"/>
              <a:ea typeface="+mn-ea"/>
            </a:endParaRPr>
          </a:p>
        </p:txBody>
      </p:sp>
    </p:spTree>
    <p:extLst>
      <p:ext uri="{BB962C8B-B14F-4D97-AF65-F5344CB8AC3E}">
        <p14:creationId xmlns:p14="http://schemas.microsoft.com/office/powerpoint/2010/main" val="117135884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1589370" y="2219064"/>
            <a:ext cx="6222990" cy="653033"/>
            <a:chOff x="-161268" y="-62682"/>
            <a:chExt cx="5212778" cy="543064"/>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161268" y="-62682"/>
              <a:ext cx="5212778" cy="407366"/>
              <a:chOff x="-161268" y="-62682"/>
              <a:chExt cx="5212778" cy="407366"/>
            </a:xfrm>
          </p:grpSpPr>
          <p:sp>
            <p:nvSpPr>
              <p:cNvPr id="18442" name="直接连接符 6"/>
              <p:cNvSpPr>
                <a:spLocks noChangeShapeType="1"/>
              </p:cNvSpPr>
              <p:nvPr/>
            </p:nvSpPr>
            <p:spPr bwMode="auto">
              <a:xfrm>
                <a:off x="-24647" y="344684"/>
                <a:ext cx="4960295"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0249" name="TextBox 8"/>
              <p:cNvSpPr>
                <a:spLocks noChangeArrowheads="1"/>
              </p:cNvSpPr>
              <p:nvPr/>
            </p:nvSpPr>
            <p:spPr bwMode="auto">
              <a:xfrm>
                <a:off x="-161268" y="-62682"/>
                <a:ext cx="5212778" cy="38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sz="2400" dirty="0">
                    <a:latin typeface="+mj-lt"/>
                    <a:cs typeface="Times New Roman" pitchFamily="18" charset="0"/>
                  </a:rPr>
                  <a:t>第</a:t>
                </a:r>
                <a:r>
                  <a:rPr lang="en-US" altLang="zh-CN" sz="2400" dirty="0">
                    <a:latin typeface="+mj-lt"/>
                    <a:cs typeface="Times New Roman" pitchFamily="18" charset="0"/>
                  </a:rPr>
                  <a:t>5</a:t>
                </a:r>
                <a:r>
                  <a:rPr lang="zh-CN" altLang="en-US" sz="2400" dirty="0">
                    <a:latin typeface="+mj-lt"/>
                    <a:cs typeface="Times New Roman" pitchFamily="18" charset="0"/>
                  </a:rPr>
                  <a:t>章</a:t>
                </a:r>
                <a:r>
                  <a:rPr lang="en-US" altLang="zh-CN" sz="2400" dirty="0">
                    <a:latin typeface="+mj-lt"/>
                    <a:cs typeface="Times New Roman" pitchFamily="18" charset="0"/>
                  </a:rPr>
                  <a:t>.</a:t>
                </a:r>
                <a:r>
                  <a:rPr lang="zh-CN" altLang="en-US" sz="2400" dirty="0">
                    <a:latin typeface="+mj-lt"/>
                    <a:cs typeface="Times New Roman" pitchFamily="18" charset="0"/>
                  </a:rPr>
                  <a:t>不同加载角度下角焊缝有限元分析</a:t>
                </a:r>
                <a:endParaRPr lang="zh-CN" altLang="en-US" sz="2400" dirty="0">
                  <a:latin typeface="Times New Roman" pitchFamily="18" charset="0"/>
                  <a:cs typeface="Times New Roman" pitchFamily="18" charset="0"/>
                </a:endParaRPr>
              </a:p>
            </p:txBody>
          </p:sp>
        </p:grpSp>
      </p:grpSp>
      <p:sp>
        <p:nvSpPr>
          <p:cNvPr id="16388" name="TextBox 10"/>
          <p:cNvSpPr>
            <a:spLocks noChangeArrowheads="1"/>
          </p:cNvSpPr>
          <p:nvPr/>
        </p:nvSpPr>
        <p:spPr bwMode="auto">
          <a:xfrm>
            <a:off x="3059832" y="2888940"/>
            <a:ext cx="3025390" cy="21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引言</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有限元模型</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有限元隐式分析</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有限元显式分析</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本章小结</a:t>
            </a:r>
            <a:endParaRPr lang="en-US" altLang="zh-CN" sz="18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pPr>
              <a:defRPr/>
            </a:pPr>
            <a:fld id="{CDCD2DB9-F9A3-45B0-96B3-6D337C1D2892}" type="slidenum">
              <a:rPr lang="zh-CN" altLang="en-US" smtClean="0"/>
              <a:pPr>
                <a:defRPr/>
              </a:pPr>
              <a:t>48</a:t>
            </a:fld>
            <a:endParaRPr lang="zh-CN" altLang="en-US" sz="1800">
              <a:solidFill>
                <a:schemeClr val="tx1"/>
              </a:solidFill>
              <a:ea typeface="宋体" pitchFamily="2" charset="-122"/>
            </a:endParaRPr>
          </a:p>
        </p:txBody>
      </p:sp>
      <p:grpSp>
        <p:nvGrpSpPr>
          <p:cNvPr id="11" name="组合 10">
            <a:extLst>
              <a:ext uri="{FF2B5EF4-FFF2-40B4-BE49-F238E27FC236}">
                <a16:creationId xmlns:a16="http://schemas.microsoft.com/office/drawing/2014/main" id="{5774E967-BB11-450C-9A30-BE328C236584}"/>
              </a:ext>
            </a:extLst>
          </p:cNvPr>
          <p:cNvGrpSpPr/>
          <p:nvPr/>
        </p:nvGrpSpPr>
        <p:grpSpPr>
          <a:xfrm>
            <a:off x="0" y="6328555"/>
            <a:ext cx="9144000" cy="529836"/>
            <a:chOff x="0" y="6328164"/>
            <a:chExt cx="9144000" cy="529836"/>
          </a:xfrm>
        </p:grpSpPr>
        <p:pic>
          <p:nvPicPr>
            <p:cNvPr id="12" name="图片 11">
              <a:extLst>
                <a:ext uri="{FF2B5EF4-FFF2-40B4-BE49-F238E27FC236}">
                  <a16:creationId xmlns:a16="http://schemas.microsoft.com/office/drawing/2014/main" id="{ED20FE7C-7EC4-4E47-8D0A-7A6124C23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3" name="Picture 2">
              <a:extLst>
                <a:ext uri="{FF2B5EF4-FFF2-40B4-BE49-F238E27FC236}">
                  <a16:creationId xmlns:a16="http://schemas.microsoft.com/office/drawing/2014/main" id="{90C00BC2-F6DB-4140-B962-726B9F46BD4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a:extLst>
                <a:ext uri="{FF2B5EF4-FFF2-40B4-BE49-F238E27FC236}">
                  <a16:creationId xmlns:a16="http://schemas.microsoft.com/office/drawing/2014/main" id="{4D7D956F-AE23-4268-B0EB-62B18C6342DB}"/>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a:extLst>
              <a:ext uri="{FF2B5EF4-FFF2-40B4-BE49-F238E27FC236}">
                <a16:creationId xmlns:a16="http://schemas.microsoft.com/office/drawing/2014/main" id="{9776B0D2-D605-4586-9DC6-3B2DD40E7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Tree>
    <p:extLst>
      <p:ext uri="{BB962C8B-B14F-4D97-AF65-F5344CB8AC3E}">
        <p14:creationId xmlns:p14="http://schemas.microsoft.com/office/powerpoint/2010/main" val="4124017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607807" y="4513970"/>
            <a:ext cx="8207697"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）盖板和底板间为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contact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接触，接触需定义法向和切向的接触属性，法向采用硬接触，切向采用罚函数定义的摩擦接触，摩擦系数设为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0.45</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）焊缝的受拉面与盖板合并</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merge</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到一起</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）焊缝的受剪面与底板采用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tie</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接触，其中盖板接触面为主面，焊缝接触面为从面</a:t>
            </a:r>
          </a:p>
        </p:txBody>
      </p:sp>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pic>
        <p:nvPicPr>
          <p:cNvPr id="15" name="图片 14">
            <a:extLst>
              <a:ext uri="{FF2B5EF4-FFF2-40B4-BE49-F238E27FC236}">
                <a16:creationId xmlns:a16="http://schemas.microsoft.com/office/drawing/2014/main" id="{7C7234E8-624D-4A15-A02F-912BA13D5D7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8231" y="1888709"/>
            <a:ext cx="6769515" cy="2516030"/>
          </a:xfrm>
          <a:prstGeom prst="rect">
            <a:avLst/>
          </a:prstGeom>
          <a:noFill/>
        </p:spPr>
      </p:pic>
      <p:sp>
        <p:nvSpPr>
          <p:cNvPr id="19" name="TextBox 1">
            <a:extLst>
              <a:ext uri="{FF2B5EF4-FFF2-40B4-BE49-F238E27FC236}">
                <a16:creationId xmlns:a16="http://schemas.microsoft.com/office/drawing/2014/main" id="{F199DE5B-C58B-4517-87C8-21270FB315C2}"/>
              </a:ext>
            </a:extLst>
          </p:cNvPr>
          <p:cNvSpPr txBox="1"/>
          <p:nvPr/>
        </p:nvSpPr>
        <p:spPr>
          <a:xfrm>
            <a:off x="1627580" y="1269077"/>
            <a:ext cx="5722530"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加载角度为</a:t>
            </a:r>
            <a:r>
              <a:rPr lang="en-US" altLang="zh-CN" sz="1400" dirty="0">
                <a:solidFill>
                  <a:schemeClr val="tx1">
                    <a:lumMod val="95000"/>
                    <a:lumOff val="5000"/>
                  </a:schemeClr>
                </a:solidFill>
                <a:latin typeface="+mn-ea"/>
                <a:ea typeface="+mn-ea"/>
              </a:rPr>
              <a:t>90°</a:t>
            </a:r>
            <a:r>
              <a:rPr lang="zh-CN" altLang="en-US" sz="1400" dirty="0">
                <a:solidFill>
                  <a:schemeClr val="tx1">
                    <a:lumMod val="95000"/>
                    <a:lumOff val="5000"/>
                  </a:schemeClr>
                </a:solidFill>
                <a:latin typeface="+mn-ea"/>
                <a:ea typeface="+mn-ea"/>
              </a:rPr>
              <a:t>角焊缝有限元模型及边界条件</a:t>
            </a:r>
            <a:r>
              <a:rPr lang="en-US" altLang="zh-CN" sz="1400" dirty="0">
                <a:solidFill>
                  <a:schemeClr val="tx1">
                    <a:lumMod val="95000"/>
                    <a:lumOff val="5000"/>
                  </a:schemeClr>
                </a:solidFill>
                <a:latin typeface="+mn-ea"/>
                <a:ea typeface="+mn-ea"/>
              </a:rPr>
              <a:t>——1/8</a:t>
            </a:r>
            <a:r>
              <a:rPr lang="zh-CN" altLang="en-US" sz="1400" dirty="0">
                <a:solidFill>
                  <a:schemeClr val="tx1">
                    <a:lumMod val="95000"/>
                    <a:lumOff val="5000"/>
                  </a:schemeClr>
                </a:solidFill>
                <a:latin typeface="+mn-ea"/>
                <a:ea typeface="+mn-ea"/>
              </a:rPr>
              <a:t>模型</a:t>
            </a:r>
          </a:p>
        </p:txBody>
      </p:sp>
    </p:spTree>
    <p:extLst>
      <p:ext uri="{BB962C8B-B14F-4D97-AF65-F5344CB8AC3E}">
        <p14:creationId xmlns:p14="http://schemas.microsoft.com/office/powerpoint/2010/main" val="24102712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Box 10"/>
          <p:cNvSpPr>
            <a:spLocks noChangeArrowheads="1"/>
          </p:cNvSpPr>
          <p:nvPr/>
        </p:nvSpPr>
        <p:spPr bwMode="auto">
          <a:xfrm>
            <a:off x="827583" y="2103817"/>
            <a:ext cx="7672971" cy="253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ea typeface="+mn-ea"/>
              </a:rPr>
              <a:t>第</a:t>
            </a:r>
            <a:r>
              <a:rPr lang="en-US" altLang="zh-CN" sz="1800" dirty="0">
                <a:solidFill>
                  <a:schemeClr val="tx1">
                    <a:lumMod val="75000"/>
                    <a:lumOff val="25000"/>
                  </a:schemeClr>
                </a:solidFill>
                <a:latin typeface="Times New Roman" panose="02020603050405020304" pitchFamily="18" charset="0"/>
                <a:ea typeface="+mn-ea"/>
                <a:cs typeface="Times New Roman" panose="02020603050405020304" pitchFamily="18" charset="0"/>
              </a:rPr>
              <a:t>1</a:t>
            </a:r>
            <a:r>
              <a:rPr lang="zh-CN" altLang="en-US" sz="1800" dirty="0">
                <a:solidFill>
                  <a:schemeClr val="tx1">
                    <a:lumMod val="75000"/>
                    <a:lumOff val="25000"/>
                  </a:schemeClr>
                </a:solidFill>
                <a:latin typeface="+mn-ea"/>
                <a:ea typeface="+mn-ea"/>
              </a:rPr>
              <a:t>章  绪论</a:t>
            </a:r>
            <a:endParaRPr lang="en-US" altLang="zh-CN" sz="1800" dirty="0">
              <a:solidFill>
                <a:schemeClr val="tx1">
                  <a:lumMod val="75000"/>
                  <a:lumOff val="25000"/>
                </a:schemeClr>
              </a:solidFill>
              <a:latin typeface="+mn-ea"/>
              <a:ea typeface="+mn-ea"/>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rPr>
              <a:t>第</a:t>
            </a:r>
            <a:r>
              <a:rPr lang="en-US" altLang="zh-CN" sz="1800" dirty="0">
                <a:solidFill>
                  <a:schemeClr val="tx1">
                    <a:lumMod val="75000"/>
                    <a:lumOff val="25000"/>
                  </a:schemeClr>
                </a:solidFill>
                <a:latin typeface="Times New Roman" panose="02020603050405020304" pitchFamily="18" charset="0"/>
                <a:cs typeface="Times New Roman" panose="02020603050405020304" pitchFamily="18" charset="0"/>
              </a:rPr>
              <a:t>2</a:t>
            </a:r>
            <a:r>
              <a:rPr lang="zh-CN" altLang="en-US" sz="1800" dirty="0">
                <a:solidFill>
                  <a:schemeClr val="tx1">
                    <a:lumMod val="75000"/>
                    <a:lumOff val="25000"/>
                  </a:schemeClr>
                </a:solidFill>
                <a:latin typeface="+mn-ea"/>
              </a:rPr>
              <a:t>章  </a:t>
            </a:r>
            <a:r>
              <a:rPr lang="zh-CN" altLang="en-US" sz="1800" dirty="0">
                <a:solidFill>
                  <a:schemeClr val="tx1">
                    <a:lumMod val="75000"/>
                    <a:lumOff val="25000"/>
                  </a:schemeClr>
                </a:solidFill>
                <a:latin typeface="+mn-ea"/>
                <a:ea typeface="+mn-ea"/>
              </a:rPr>
              <a:t>单调加载作用下高强钢和熔敷金属材料的本构模型标定</a:t>
            </a:r>
            <a:endParaRPr lang="en-US" altLang="zh-CN" sz="1800" dirty="0">
              <a:solidFill>
                <a:schemeClr val="tx1">
                  <a:lumMod val="75000"/>
                  <a:lumOff val="25000"/>
                </a:schemeClr>
              </a:solidFill>
              <a:latin typeface="+mn-ea"/>
              <a:ea typeface="+mn-ea"/>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rPr>
              <a:t>第</a:t>
            </a:r>
            <a:r>
              <a:rPr lang="en-US" altLang="zh-CN" sz="1800" dirty="0">
                <a:solidFill>
                  <a:schemeClr val="tx1">
                    <a:lumMod val="75000"/>
                    <a:lumOff val="25000"/>
                  </a:schemeClr>
                </a:solidFill>
                <a:latin typeface="Times New Roman" panose="02020603050405020304" pitchFamily="18" charset="0"/>
                <a:cs typeface="Times New Roman" panose="02020603050405020304" pitchFamily="18" charset="0"/>
              </a:rPr>
              <a:t>3</a:t>
            </a:r>
            <a:r>
              <a:rPr lang="zh-CN" altLang="en-US" sz="1800" dirty="0">
                <a:solidFill>
                  <a:schemeClr val="tx1">
                    <a:lumMod val="75000"/>
                    <a:lumOff val="25000"/>
                  </a:schemeClr>
                </a:solidFill>
                <a:latin typeface="+mn-ea"/>
              </a:rPr>
              <a:t>章  </a:t>
            </a:r>
            <a:r>
              <a:rPr lang="zh-CN" altLang="en-US" sz="1800" dirty="0">
                <a:solidFill>
                  <a:schemeClr val="tx1">
                    <a:lumMod val="75000"/>
                    <a:lumOff val="25000"/>
                  </a:schemeClr>
                </a:solidFill>
                <a:latin typeface="+mn-ea"/>
                <a:ea typeface="+mn-ea"/>
              </a:rPr>
              <a:t>高强钢角焊缝力学性能试验研究</a:t>
            </a:r>
            <a:endParaRPr lang="en-US" altLang="zh-CN" sz="1800" dirty="0">
              <a:solidFill>
                <a:schemeClr val="tx1">
                  <a:lumMod val="75000"/>
                  <a:lumOff val="25000"/>
                </a:schemeClr>
              </a:solidFill>
              <a:latin typeface="+mn-ea"/>
              <a:ea typeface="+mn-ea"/>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rPr>
              <a:t>第</a:t>
            </a:r>
            <a:r>
              <a:rPr lang="en-US" altLang="zh-CN" sz="1800" dirty="0">
                <a:solidFill>
                  <a:schemeClr val="tx1">
                    <a:lumMod val="75000"/>
                    <a:lumOff val="25000"/>
                  </a:schemeClr>
                </a:solidFill>
                <a:latin typeface="Times New Roman" panose="02020603050405020304" pitchFamily="18" charset="0"/>
                <a:cs typeface="Times New Roman" panose="02020603050405020304" pitchFamily="18" charset="0"/>
              </a:rPr>
              <a:t>4</a:t>
            </a:r>
            <a:r>
              <a:rPr lang="zh-CN" altLang="en-US" sz="1800" dirty="0">
                <a:solidFill>
                  <a:schemeClr val="tx1">
                    <a:lumMod val="75000"/>
                    <a:lumOff val="25000"/>
                  </a:schemeClr>
                </a:solidFill>
                <a:latin typeface="+mn-ea"/>
              </a:rPr>
              <a:t>章  </a:t>
            </a:r>
            <a:r>
              <a:rPr lang="en-US" altLang="zh-CN" sz="1800" dirty="0">
                <a:solidFill>
                  <a:schemeClr val="tx1">
                    <a:lumMod val="75000"/>
                    <a:lumOff val="25000"/>
                  </a:schemeClr>
                </a:solidFill>
                <a:latin typeface="+mn-ea"/>
                <a:ea typeface="+mn-ea"/>
              </a:rPr>
              <a:t>DIC</a:t>
            </a:r>
            <a:r>
              <a:rPr lang="zh-CN" altLang="en-US" sz="1800" dirty="0">
                <a:solidFill>
                  <a:schemeClr val="tx1">
                    <a:lumMod val="75000"/>
                    <a:lumOff val="25000"/>
                  </a:schemeClr>
                </a:solidFill>
                <a:latin typeface="+mn-ea"/>
                <a:ea typeface="+mn-ea"/>
              </a:rPr>
              <a:t>测量系统监测下的试件应变分布特征</a:t>
            </a:r>
            <a:endParaRPr lang="en-US" altLang="zh-CN" sz="1800" dirty="0">
              <a:solidFill>
                <a:schemeClr val="tx1">
                  <a:lumMod val="75000"/>
                  <a:lumOff val="25000"/>
                </a:schemeClr>
              </a:solidFill>
              <a:latin typeface="+mn-ea"/>
              <a:ea typeface="+mn-ea"/>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rPr>
              <a:t>第</a:t>
            </a:r>
            <a:r>
              <a:rPr lang="en-US" altLang="zh-CN" sz="1800" dirty="0">
                <a:solidFill>
                  <a:schemeClr val="tx1">
                    <a:lumMod val="75000"/>
                    <a:lumOff val="25000"/>
                  </a:schemeClr>
                </a:solidFill>
                <a:latin typeface="Times New Roman" panose="02020603050405020304" pitchFamily="18" charset="0"/>
                <a:cs typeface="Times New Roman" panose="02020603050405020304" pitchFamily="18" charset="0"/>
              </a:rPr>
              <a:t>5</a:t>
            </a:r>
            <a:r>
              <a:rPr lang="zh-CN" altLang="en-US" sz="1800" dirty="0">
                <a:solidFill>
                  <a:schemeClr val="tx1">
                    <a:lumMod val="75000"/>
                    <a:lumOff val="25000"/>
                  </a:schemeClr>
                </a:solidFill>
                <a:latin typeface="+mn-ea"/>
              </a:rPr>
              <a:t>章  </a:t>
            </a:r>
            <a:r>
              <a:rPr lang="zh-CN" altLang="en-US" sz="1800" dirty="0">
                <a:solidFill>
                  <a:schemeClr val="tx1">
                    <a:lumMod val="75000"/>
                    <a:lumOff val="25000"/>
                  </a:schemeClr>
                </a:solidFill>
                <a:latin typeface="+mn-ea"/>
                <a:ea typeface="+mn-ea"/>
              </a:rPr>
              <a:t>不同加载角度下角焊缝有限元分析</a:t>
            </a:r>
            <a:endParaRPr lang="en-US" altLang="zh-CN" sz="1800" dirty="0">
              <a:solidFill>
                <a:schemeClr val="tx1">
                  <a:lumMod val="75000"/>
                  <a:lumOff val="25000"/>
                </a:schemeClr>
              </a:solidFill>
              <a:latin typeface="+mn-ea"/>
              <a:ea typeface="+mn-ea"/>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latin typeface="+mn-ea"/>
              </a:rPr>
              <a:t>第</a:t>
            </a:r>
            <a:r>
              <a:rPr lang="en-US" altLang="zh-CN" sz="1800" dirty="0">
                <a:solidFill>
                  <a:schemeClr val="tx1">
                    <a:lumMod val="75000"/>
                    <a:lumOff val="25000"/>
                  </a:schemeClr>
                </a:solidFill>
                <a:latin typeface="Times New Roman" panose="02020603050405020304" pitchFamily="18" charset="0"/>
                <a:cs typeface="Times New Roman" panose="02020603050405020304" pitchFamily="18" charset="0"/>
              </a:rPr>
              <a:t>6</a:t>
            </a:r>
            <a:r>
              <a:rPr lang="zh-CN" altLang="en-US" sz="1800" dirty="0">
                <a:solidFill>
                  <a:schemeClr val="tx1">
                    <a:lumMod val="75000"/>
                    <a:lumOff val="25000"/>
                  </a:schemeClr>
                </a:solidFill>
                <a:latin typeface="+mn-ea"/>
              </a:rPr>
              <a:t>章  </a:t>
            </a:r>
            <a:r>
              <a:rPr lang="zh-CN" altLang="en-US" sz="1800" dirty="0">
                <a:solidFill>
                  <a:schemeClr val="tx1">
                    <a:lumMod val="75000"/>
                    <a:lumOff val="25000"/>
                  </a:schemeClr>
                </a:solidFill>
                <a:latin typeface="+mn-ea"/>
                <a:ea typeface="+mn-ea"/>
              </a:rPr>
              <a:t>结论与展望</a:t>
            </a:r>
            <a:endParaRPr lang="en-US" altLang="zh-CN" sz="1800" dirty="0">
              <a:solidFill>
                <a:schemeClr val="tx1">
                  <a:lumMod val="75000"/>
                  <a:lumOff val="25000"/>
                </a:schemeClr>
              </a:solidFill>
              <a:latin typeface="+mn-ea"/>
              <a:ea typeface="+mn-ea"/>
            </a:endParaRPr>
          </a:p>
        </p:txBody>
      </p:sp>
      <p:sp>
        <p:nvSpPr>
          <p:cNvPr id="14" name="TextBox 13"/>
          <p:cNvSpPr txBox="1"/>
          <p:nvPr/>
        </p:nvSpPr>
        <p:spPr>
          <a:xfrm>
            <a:off x="828813" y="1520825"/>
            <a:ext cx="2484276" cy="461665"/>
          </a:xfrm>
          <a:prstGeom prst="rect">
            <a:avLst/>
          </a:prstGeom>
          <a:noFill/>
        </p:spPr>
        <p:txBody>
          <a:bodyPr wrap="square" rtlCol="0">
            <a:spAutoFit/>
          </a:bodyPr>
          <a:lstStyle/>
          <a:p>
            <a:r>
              <a:rPr lang="zh-CN" altLang="en-US" sz="2400" dirty="0"/>
              <a:t>各章内容简要：</a:t>
            </a:r>
          </a:p>
        </p:txBody>
      </p:sp>
      <p:sp>
        <p:nvSpPr>
          <p:cNvPr id="15" name="TextBox 61"/>
          <p:cNvSpPr>
            <a:spLocks noChangeArrowheads="1"/>
          </p:cNvSpPr>
          <p:nvPr/>
        </p:nvSpPr>
        <p:spPr bwMode="auto">
          <a:xfrm>
            <a:off x="509588" y="115888"/>
            <a:ext cx="1290637" cy="401637"/>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a:solidFill>
                  <a:schemeClr val="bg1"/>
                </a:solidFill>
              </a:rPr>
              <a:t> </a:t>
            </a:r>
            <a:r>
              <a:rPr lang="en-US" altLang="zh-CN" sz="2000" b="1">
                <a:solidFill>
                  <a:schemeClr val="bg1"/>
                </a:solidFill>
              </a:rPr>
              <a:t>1.  </a:t>
            </a:r>
            <a:r>
              <a:rPr lang="zh-CN" altLang="en-US" sz="2000" b="1">
                <a:solidFill>
                  <a:schemeClr val="bg1"/>
                </a:solidFill>
              </a:rPr>
              <a:t>绪    论</a:t>
            </a:r>
          </a:p>
        </p:txBody>
      </p:sp>
      <p:sp>
        <p:nvSpPr>
          <p:cNvPr id="16"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7" name="组合 16">
            <a:extLst>
              <a:ext uri="{FF2B5EF4-FFF2-40B4-BE49-F238E27FC236}">
                <a16:creationId xmlns:a16="http://schemas.microsoft.com/office/drawing/2014/main" id="{952E29DA-0A48-42AF-A3DF-AFEA8CCB806A}"/>
              </a:ext>
            </a:extLst>
          </p:cNvPr>
          <p:cNvGrpSpPr/>
          <p:nvPr/>
        </p:nvGrpSpPr>
        <p:grpSpPr>
          <a:xfrm>
            <a:off x="0" y="6328555"/>
            <a:ext cx="9144000" cy="529836"/>
            <a:chOff x="0" y="6328164"/>
            <a:chExt cx="9144000" cy="529836"/>
          </a:xfrm>
        </p:grpSpPr>
        <p:pic>
          <p:nvPicPr>
            <p:cNvPr id="18" name="图片 17">
              <a:extLst>
                <a:ext uri="{FF2B5EF4-FFF2-40B4-BE49-F238E27FC236}">
                  <a16:creationId xmlns:a16="http://schemas.microsoft.com/office/drawing/2014/main" id="{9468347B-C9A6-426F-B9DD-FD2002F6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9" name="Picture 2">
              <a:extLst>
                <a:ext uri="{FF2B5EF4-FFF2-40B4-BE49-F238E27FC236}">
                  <a16:creationId xmlns:a16="http://schemas.microsoft.com/office/drawing/2014/main" id="{39AB3868-4B7F-470F-8755-F48F46BA61B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a:extLst>
                <a:ext uri="{FF2B5EF4-FFF2-40B4-BE49-F238E27FC236}">
                  <a16:creationId xmlns:a16="http://schemas.microsoft.com/office/drawing/2014/main" id="{DA28FCF6-EB8F-4EBB-BD84-4688C4A32FF6}"/>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2" name="图片 21">
            <a:extLst>
              <a:ext uri="{FF2B5EF4-FFF2-40B4-BE49-F238E27FC236}">
                <a16:creationId xmlns:a16="http://schemas.microsoft.com/office/drawing/2014/main" id="{3F959D49-DE86-4F74-B25F-F98F89F0F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五边形 8">
            <a:extLst>
              <a:ext uri="{FF2B5EF4-FFF2-40B4-BE49-F238E27FC236}">
                <a16:creationId xmlns:a16="http://schemas.microsoft.com/office/drawing/2014/main" id="{426E3531-8FE7-472F-A5FF-2F920F49EAFB}"/>
              </a:ext>
            </a:extLst>
          </p:cNvPr>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研究背景</a:t>
            </a:r>
          </a:p>
        </p:txBody>
      </p:sp>
      <p:sp>
        <p:nvSpPr>
          <p:cNvPr id="24" name="燕尾形 9">
            <a:extLst>
              <a:ext uri="{FF2B5EF4-FFF2-40B4-BE49-F238E27FC236}">
                <a16:creationId xmlns:a16="http://schemas.microsoft.com/office/drawing/2014/main" id="{5B97CB65-7F3F-49A6-ABAC-1EE11C37CF76}"/>
              </a:ext>
            </a:extLst>
          </p:cNvPr>
          <p:cNvSpPr/>
          <p:nvPr/>
        </p:nvSpPr>
        <p:spPr>
          <a:xfrm>
            <a:off x="2142772"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研究现状</a:t>
            </a:r>
          </a:p>
        </p:txBody>
      </p:sp>
      <p:sp>
        <p:nvSpPr>
          <p:cNvPr id="25" name="燕尾形 10">
            <a:extLst>
              <a:ext uri="{FF2B5EF4-FFF2-40B4-BE49-F238E27FC236}">
                <a16:creationId xmlns:a16="http://schemas.microsoft.com/office/drawing/2014/main" id="{52A0BE7A-AD10-4989-B26D-A4749A8F6CB7}"/>
              </a:ext>
            </a:extLst>
          </p:cNvPr>
          <p:cNvSpPr/>
          <p:nvPr/>
        </p:nvSpPr>
        <p:spPr>
          <a:xfrm>
            <a:off x="4158897" y="697645"/>
            <a:ext cx="2268538"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存在问题</a:t>
            </a:r>
          </a:p>
        </p:txBody>
      </p:sp>
      <p:sp>
        <p:nvSpPr>
          <p:cNvPr id="26" name="燕尾形 11">
            <a:extLst>
              <a:ext uri="{FF2B5EF4-FFF2-40B4-BE49-F238E27FC236}">
                <a16:creationId xmlns:a16="http://schemas.microsoft.com/office/drawing/2014/main" id="{BB21ABCC-F8F5-467E-AF18-BAEF50E3F58B}"/>
              </a:ext>
            </a:extLst>
          </p:cNvPr>
          <p:cNvSpPr/>
          <p:nvPr/>
        </p:nvSpPr>
        <p:spPr>
          <a:xfrm>
            <a:off x="6216297" y="697645"/>
            <a:ext cx="2268538"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内容安排</a:t>
            </a:r>
          </a:p>
        </p:txBody>
      </p:sp>
    </p:spTree>
    <p:extLst>
      <p:ext uri="{BB962C8B-B14F-4D97-AF65-F5344CB8AC3E}">
        <p14:creationId xmlns:p14="http://schemas.microsoft.com/office/powerpoint/2010/main" val="29292682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19" name="TextBox 1">
            <a:extLst>
              <a:ext uri="{FF2B5EF4-FFF2-40B4-BE49-F238E27FC236}">
                <a16:creationId xmlns:a16="http://schemas.microsoft.com/office/drawing/2014/main" id="{F199DE5B-C58B-4517-87C8-21270FB315C2}"/>
              </a:ext>
            </a:extLst>
          </p:cNvPr>
          <p:cNvSpPr txBox="1"/>
          <p:nvPr/>
        </p:nvSpPr>
        <p:spPr>
          <a:xfrm>
            <a:off x="1564875" y="945416"/>
            <a:ext cx="5722530"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有限元模型网格单元类型及网格数量汇总</a:t>
            </a:r>
          </a:p>
        </p:txBody>
      </p:sp>
      <p:pic>
        <p:nvPicPr>
          <p:cNvPr id="3" name="图片 2">
            <a:extLst>
              <a:ext uri="{FF2B5EF4-FFF2-40B4-BE49-F238E27FC236}">
                <a16:creationId xmlns:a16="http://schemas.microsoft.com/office/drawing/2014/main" id="{C3B2A345-9424-4A01-9569-C8C32BDF5E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44" y="1292315"/>
            <a:ext cx="6611273" cy="3467584"/>
          </a:xfrm>
          <a:prstGeom prst="rect">
            <a:avLst/>
          </a:prstGeom>
        </p:spPr>
      </p:pic>
      <p:pic>
        <p:nvPicPr>
          <p:cNvPr id="20" name="图片 19" descr="C:\Users\Administrator\Desktop\90mesh.png">
            <a:extLst>
              <a:ext uri="{FF2B5EF4-FFF2-40B4-BE49-F238E27FC236}">
                <a16:creationId xmlns:a16="http://schemas.microsoft.com/office/drawing/2014/main" id="{F75B7846-981A-42FA-86C7-49E1ACDCADB5}"/>
              </a:ext>
            </a:extLst>
          </p:cNvPr>
          <p:cNvPicPr/>
          <p:nvPr/>
        </p:nvPicPr>
        <p:blipFill rotWithShape="1">
          <a:blip r:embed="rId8" cstate="print">
            <a:extLst>
              <a:ext uri="{28A0092B-C50C-407E-A947-70E740481C1C}">
                <a14:useLocalDpi xmlns:a14="http://schemas.microsoft.com/office/drawing/2010/main" val="0"/>
              </a:ext>
            </a:extLst>
          </a:blip>
          <a:srcRect t="18297" r="2507" b="22829"/>
          <a:stretch/>
        </p:blipFill>
        <p:spPr bwMode="auto">
          <a:xfrm>
            <a:off x="1905561" y="4710945"/>
            <a:ext cx="5144135" cy="1637030"/>
          </a:xfrm>
          <a:prstGeom prst="rect">
            <a:avLst/>
          </a:prstGeom>
          <a:noFill/>
          <a:ln>
            <a:noFill/>
          </a:ln>
          <a:extLst>
            <a:ext uri="{53640926-AAD7-44D8-BBD7-CCE9431645EC}">
              <a14:shadowObscured xmlns:a14="http://schemas.microsoft.com/office/drawing/2010/main"/>
            </a:ext>
          </a:extLst>
        </p:spPr>
      </p:pic>
      <p:sp>
        <p:nvSpPr>
          <p:cNvPr id="21" name="椭圆 20">
            <a:extLst>
              <a:ext uri="{FF2B5EF4-FFF2-40B4-BE49-F238E27FC236}">
                <a16:creationId xmlns:a16="http://schemas.microsoft.com/office/drawing/2014/main" id="{6A7873F8-5868-4994-8B1C-782B3F02AACA}"/>
              </a:ext>
            </a:extLst>
          </p:cNvPr>
          <p:cNvSpPr/>
          <p:nvPr/>
        </p:nvSpPr>
        <p:spPr>
          <a:xfrm>
            <a:off x="3599892" y="5035829"/>
            <a:ext cx="900100" cy="6657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
            <a:extLst>
              <a:ext uri="{FF2B5EF4-FFF2-40B4-BE49-F238E27FC236}">
                <a16:creationId xmlns:a16="http://schemas.microsoft.com/office/drawing/2014/main" id="{3D33CEDE-B15A-4BCA-8221-B35A63CB39C7}"/>
              </a:ext>
            </a:extLst>
          </p:cNvPr>
          <p:cNvSpPr txBox="1"/>
          <p:nvPr/>
        </p:nvSpPr>
        <p:spPr>
          <a:xfrm>
            <a:off x="4783516" y="5009491"/>
            <a:ext cx="1410807" cy="377411"/>
          </a:xfrm>
          <a:prstGeom prst="rect">
            <a:avLst/>
          </a:prstGeom>
          <a:noFill/>
        </p:spPr>
        <p:txBody>
          <a:bodyPr wrap="square" rtlCol="0">
            <a:spAutoFit/>
          </a:bodyPr>
          <a:lstStyle/>
          <a:p>
            <a:pPr algn="ctr">
              <a:lnSpc>
                <a:spcPct val="150000"/>
              </a:lnSpc>
            </a:pPr>
            <a:r>
              <a:rPr lang="zh-CN" altLang="en-US" sz="1400" dirty="0">
                <a:solidFill>
                  <a:srgbClr val="C00000"/>
                </a:solidFill>
                <a:latin typeface="+mn-ea"/>
                <a:ea typeface="+mn-ea"/>
              </a:rPr>
              <a:t>焊缝区域加密</a:t>
            </a:r>
          </a:p>
        </p:txBody>
      </p:sp>
    </p:spTree>
    <p:extLst>
      <p:ext uri="{BB962C8B-B14F-4D97-AF65-F5344CB8AC3E}">
        <p14:creationId xmlns:p14="http://schemas.microsoft.com/office/powerpoint/2010/main" val="260754944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19" name="TextBox 1">
            <a:extLst>
              <a:ext uri="{FF2B5EF4-FFF2-40B4-BE49-F238E27FC236}">
                <a16:creationId xmlns:a16="http://schemas.microsoft.com/office/drawing/2014/main" id="{F199DE5B-C58B-4517-87C8-21270FB315C2}"/>
              </a:ext>
            </a:extLst>
          </p:cNvPr>
          <p:cNvSpPr txBox="1"/>
          <p:nvPr/>
        </p:nvSpPr>
        <p:spPr>
          <a:xfrm>
            <a:off x="1627580" y="931329"/>
            <a:ext cx="5722530"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角焊缝有限元荷载位移曲线结果</a:t>
            </a:r>
          </a:p>
        </p:txBody>
      </p:sp>
      <p:grpSp>
        <p:nvGrpSpPr>
          <p:cNvPr id="2" name="组合 1">
            <a:extLst>
              <a:ext uri="{FF2B5EF4-FFF2-40B4-BE49-F238E27FC236}">
                <a16:creationId xmlns:a16="http://schemas.microsoft.com/office/drawing/2014/main" id="{9E4DEDC6-4705-4975-A1CC-8D6443453716}"/>
              </a:ext>
            </a:extLst>
          </p:cNvPr>
          <p:cNvGrpSpPr/>
          <p:nvPr/>
        </p:nvGrpSpPr>
        <p:grpSpPr>
          <a:xfrm>
            <a:off x="8317" y="1349684"/>
            <a:ext cx="9144000" cy="1708194"/>
            <a:chOff x="0" y="1775357"/>
            <a:chExt cx="9144000" cy="1708194"/>
          </a:xfrm>
        </p:grpSpPr>
        <p:pic>
          <p:nvPicPr>
            <p:cNvPr id="20" name="图片 19">
              <a:extLst>
                <a:ext uri="{FF2B5EF4-FFF2-40B4-BE49-F238E27FC236}">
                  <a16:creationId xmlns:a16="http://schemas.microsoft.com/office/drawing/2014/main" id="{0C9A322C-7521-4B7A-9B19-A6E1DA69EE0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775357"/>
              <a:ext cx="2407622" cy="1708194"/>
            </a:xfrm>
            <a:prstGeom prst="rect">
              <a:avLst/>
            </a:prstGeom>
            <a:noFill/>
            <a:ln>
              <a:noFill/>
            </a:ln>
          </p:spPr>
        </p:pic>
        <p:pic>
          <p:nvPicPr>
            <p:cNvPr id="21" name="图片 20">
              <a:extLst>
                <a:ext uri="{FF2B5EF4-FFF2-40B4-BE49-F238E27FC236}">
                  <a16:creationId xmlns:a16="http://schemas.microsoft.com/office/drawing/2014/main" id="{061CA02D-F5CC-433B-835C-D65E6BAC4DF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2531" y="1783396"/>
              <a:ext cx="2421905" cy="1692116"/>
            </a:xfrm>
            <a:prstGeom prst="rect">
              <a:avLst/>
            </a:prstGeom>
            <a:noFill/>
            <a:ln>
              <a:noFill/>
            </a:ln>
          </p:spPr>
        </p:pic>
        <p:pic>
          <p:nvPicPr>
            <p:cNvPr id="22" name="图片 21">
              <a:extLst>
                <a:ext uri="{FF2B5EF4-FFF2-40B4-BE49-F238E27FC236}">
                  <a16:creationId xmlns:a16="http://schemas.microsoft.com/office/drawing/2014/main" id="{E4365275-ED3E-426D-901C-2338815ABCDE}"/>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5062" y="1775357"/>
              <a:ext cx="2421905" cy="1692116"/>
            </a:xfrm>
            <a:prstGeom prst="rect">
              <a:avLst/>
            </a:prstGeom>
            <a:noFill/>
            <a:ln>
              <a:noFill/>
            </a:ln>
          </p:spPr>
        </p:pic>
        <p:pic>
          <p:nvPicPr>
            <p:cNvPr id="24" name="图片 23">
              <a:extLst>
                <a:ext uri="{FF2B5EF4-FFF2-40B4-BE49-F238E27FC236}">
                  <a16:creationId xmlns:a16="http://schemas.microsoft.com/office/drawing/2014/main" id="{681B460B-5B5B-4181-B405-4C96B21FECF7}"/>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9956" y="1780184"/>
              <a:ext cx="2184044" cy="1648816"/>
            </a:xfrm>
            <a:prstGeom prst="rect">
              <a:avLst/>
            </a:prstGeom>
            <a:noFill/>
            <a:ln>
              <a:noFill/>
            </a:ln>
          </p:spPr>
        </p:pic>
      </p:grpSp>
      <p:grpSp>
        <p:nvGrpSpPr>
          <p:cNvPr id="3" name="组合 2">
            <a:extLst>
              <a:ext uri="{FF2B5EF4-FFF2-40B4-BE49-F238E27FC236}">
                <a16:creationId xmlns:a16="http://schemas.microsoft.com/office/drawing/2014/main" id="{B4AE29CD-35EF-47D8-9EDF-2581032FCF26}"/>
              </a:ext>
            </a:extLst>
          </p:cNvPr>
          <p:cNvGrpSpPr/>
          <p:nvPr/>
        </p:nvGrpSpPr>
        <p:grpSpPr>
          <a:xfrm>
            <a:off x="63221" y="3429000"/>
            <a:ext cx="9017558" cy="1526187"/>
            <a:chOff x="63221" y="3685417"/>
            <a:chExt cx="9017558" cy="1526187"/>
          </a:xfrm>
        </p:grpSpPr>
        <p:pic>
          <p:nvPicPr>
            <p:cNvPr id="28" name="图片 27">
              <a:extLst>
                <a:ext uri="{FF2B5EF4-FFF2-40B4-BE49-F238E27FC236}">
                  <a16:creationId xmlns:a16="http://schemas.microsoft.com/office/drawing/2014/main" id="{F11FF0D8-F616-4087-99E6-929EED00C33B}"/>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221" y="3685417"/>
              <a:ext cx="2279310" cy="1526187"/>
            </a:xfrm>
            <a:prstGeom prst="rect">
              <a:avLst/>
            </a:prstGeom>
            <a:noFill/>
            <a:ln>
              <a:noFill/>
            </a:ln>
          </p:spPr>
        </p:pic>
        <p:pic>
          <p:nvPicPr>
            <p:cNvPr id="29" name="图片 28">
              <a:extLst>
                <a:ext uri="{FF2B5EF4-FFF2-40B4-BE49-F238E27FC236}">
                  <a16:creationId xmlns:a16="http://schemas.microsoft.com/office/drawing/2014/main" id="{6E9C9EB7-1A70-4749-91FC-FB0FDF5F710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85286" y="3685417"/>
              <a:ext cx="2407622" cy="1518208"/>
            </a:xfrm>
            <a:prstGeom prst="rect">
              <a:avLst/>
            </a:prstGeom>
            <a:noFill/>
            <a:ln>
              <a:noFill/>
            </a:ln>
          </p:spPr>
        </p:pic>
        <p:pic>
          <p:nvPicPr>
            <p:cNvPr id="30" name="图片 29">
              <a:extLst>
                <a:ext uri="{FF2B5EF4-FFF2-40B4-BE49-F238E27FC236}">
                  <a16:creationId xmlns:a16="http://schemas.microsoft.com/office/drawing/2014/main" id="{CE267F08-FE10-47B6-B5C4-5A24B36BBB9E}"/>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36962" y="3693396"/>
              <a:ext cx="2322993" cy="1518208"/>
            </a:xfrm>
            <a:prstGeom prst="rect">
              <a:avLst/>
            </a:prstGeom>
            <a:noFill/>
            <a:ln>
              <a:noFill/>
            </a:ln>
          </p:spPr>
        </p:pic>
        <p:pic>
          <p:nvPicPr>
            <p:cNvPr id="31" name="图片 30">
              <a:extLst>
                <a:ext uri="{FF2B5EF4-FFF2-40B4-BE49-F238E27FC236}">
                  <a16:creationId xmlns:a16="http://schemas.microsoft.com/office/drawing/2014/main" id="{5B57A267-FA4E-4327-B08F-9BE29956FC92}"/>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70841" y="3716631"/>
              <a:ext cx="2209938" cy="1432084"/>
            </a:xfrm>
            <a:prstGeom prst="rect">
              <a:avLst/>
            </a:prstGeom>
            <a:noFill/>
            <a:ln>
              <a:noFill/>
            </a:ln>
          </p:spPr>
        </p:pic>
      </p:grpSp>
      <p:sp>
        <p:nvSpPr>
          <p:cNvPr id="32" name="TextBox 1">
            <a:extLst>
              <a:ext uri="{FF2B5EF4-FFF2-40B4-BE49-F238E27FC236}">
                <a16:creationId xmlns:a16="http://schemas.microsoft.com/office/drawing/2014/main" id="{ADFC8E1F-4CD7-4619-8C29-0F2D0E262F49}"/>
              </a:ext>
            </a:extLst>
          </p:cNvPr>
          <p:cNvSpPr txBox="1"/>
          <p:nvPr/>
        </p:nvSpPr>
        <p:spPr>
          <a:xfrm>
            <a:off x="815857" y="3019059"/>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90°</a:t>
            </a:r>
            <a:endParaRPr lang="zh-CN" altLang="en-US" sz="1400" dirty="0">
              <a:solidFill>
                <a:schemeClr val="tx1">
                  <a:lumMod val="95000"/>
                  <a:lumOff val="5000"/>
                </a:schemeClr>
              </a:solidFill>
              <a:latin typeface="+mn-ea"/>
              <a:ea typeface="+mn-ea"/>
            </a:endParaRPr>
          </a:p>
        </p:txBody>
      </p:sp>
      <p:sp>
        <p:nvSpPr>
          <p:cNvPr id="33" name="TextBox 1">
            <a:extLst>
              <a:ext uri="{FF2B5EF4-FFF2-40B4-BE49-F238E27FC236}">
                <a16:creationId xmlns:a16="http://schemas.microsoft.com/office/drawing/2014/main" id="{8F1847B7-33E9-4C86-A3AD-056421CCB9B2}"/>
              </a:ext>
            </a:extLst>
          </p:cNvPr>
          <p:cNvSpPr txBox="1"/>
          <p:nvPr/>
        </p:nvSpPr>
        <p:spPr>
          <a:xfrm>
            <a:off x="3158388" y="3019059"/>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75°</a:t>
            </a:r>
            <a:endParaRPr lang="zh-CN" altLang="en-US" sz="1400" dirty="0">
              <a:solidFill>
                <a:schemeClr val="tx1">
                  <a:lumMod val="95000"/>
                  <a:lumOff val="5000"/>
                </a:schemeClr>
              </a:solidFill>
              <a:latin typeface="+mn-ea"/>
              <a:ea typeface="+mn-ea"/>
            </a:endParaRPr>
          </a:p>
        </p:txBody>
      </p:sp>
      <p:sp>
        <p:nvSpPr>
          <p:cNvPr id="44" name="TextBox 1">
            <a:extLst>
              <a:ext uri="{FF2B5EF4-FFF2-40B4-BE49-F238E27FC236}">
                <a16:creationId xmlns:a16="http://schemas.microsoft.com/office/drawing/2014/main" id="{800FED54-508E-4F17-B7B6-D5A4C301B630}"/>
              </a:ext>
            </a:extLst>
          </p:cNvPr>
          <p:cNvSpPr txBox="1"/>
          <p:nvPr/>
        </p:nvSpPr>
        <p:spPr>
          <a:xfrm>
            <a:off x="5526642" y="3019059"/>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60°</a:t>
            </a:r>
            <a:endParaRPr lang="zh-CN" altLang="en-US" sz="1400" dirty="0">
              <a:solidFill>
                <a:schemeClr val="tx1">
                  <a:lumMod val="95000"/>
                  <a:lumOff val="5000"/>
                </a:schemeClr>
              </a:solidFill>
              <a:latin typeface="+mn-ea"/>
              <a:ea typeface="+mn-ea"/>
            </a:endParaRPr>
          </a:p>
        </p:txBody>
      </p:sp>
      <p:sp>
        <p:nvSpPr>
          <p:cNvPr id="45" name="TextBox 1">
            <a:extLst>
              <a:ext uri="{FF2B5EF4-FFF2-40B4-BE49-F238E27FC236}">
                <a16:creationId xmlns:a16="http://schemas.microsoft.com/office/drawing/2014/main" id="{0B46D2B5-C265-4F5F-91A3-72F516A4074B}"/>
              </a:ext>
            </a:extLst>
          </p:cNvPr>
          <p:cNvSpPr txBox="1"/>
          <p:nvPr/>
        </p:nvSpPr>
        <p:spPr>
          <a:xfrm>
            <a:off x="7600382" y="3019059"/>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45°S</a:t>
            </a:r>
            <a:endParaRPr lang="zh-CN" altLang="en-US" sz="1400" dirty="0">
              <a:solidFill>
                <a:schemeClr val="tx1">
                  <a:lumMod val="95000"/>
                  <a:lumOff val="5000"/>
                </a:schemeClr>
              </a:solidFill>
              <a:latin typeface="+mn-ea"/>
              <a:ea typeface="+mn-ea"/>
            </a:endParaRPr>
          </a:p>
        </p:txBody>
      </p:sp>
      <p:sp>
        <p:nvSpPr>
          <p:cNvPr id="46" name="TextBox 1">
            <a:extLst>
              <a:ext uri="{FF2B5EF4-FFF2-40B4-BE49-F238E27FC236}">
                <a16:creationId xmlns:a16="http://schemas.microsoft.com/office/drawing/2014/main" id="{D89A5E94-FFC8-49A0-AA57-5EAC7A3B7A54}"/>
              </a:ext>
            </a:extLst>
          </p:cNvPr>
          <p:cNvSpPr txBox="1"/>
          <p:nvPr/>
        </p:nvSpPr>
        <p:spPr>
          <a:xfrm>
            <a:off x="815857" y="5084574"/>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45°D</a:t>
            </a:r>
            <a:endParaRPr lang="zh-CN" altLang="en-US" sz="1400" dirty="0">
              <a:solidFill>
                <a:schemeClr val="tx1">
                  <a:lumMod val="95000"/>
                  <a:lumOff val="5000"/>
                </a:schemeClr>
              </a:solidFill>
              <a:latin typeface="+mn-ea"/>
              <a:ea typeface="+mn-ea"/>
            </a:endParaRPr>
          </a:p>
        </p:txBody>
      </p:sp>
      <p:sp>
        <p:nvSpPr>
          <p:cNvPr id="47" name="TextBox 1">
            <a:extLst>
              <a:ext uri="{FF2B5EF4-FFF2-40B4-BE49-F238E27FC236}">
                <a16:creationId xmlns:a16="http://schemas.microsoft.com/office/drawing/2014/main" id="{C34EFB52-2205-4DD5-8672-D24F98A78944}"/>
              </a:ext>
            </a:extLst>
          </p:cNvPr>
          <p:cNvSpPr txBox="1"/>
          <p:nvPr/>
        </p:nvSpPr>
        <p:spPr>
          <a:xfrm>
            <a:off x="3158388" y="5084574"/>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30°</a:t>
            </a:r>
            <a:endParaRPr lang="zh-CN" altLang="en-US" sz="1400" dirty="0">
              <a:solidFill>
                <a:schemeClr val="tx1">
                  <a:lumMod val="95000"/>
                  <a:lumOff val="5000"/>
                </a:schemeClr>
              </a:solidFill>
              <a:latin typeface="+mn-ea"/>
              <a:ea typeface="+mn-ea"/>
            </a:endParaRPr>
          </a:p>
        </p:txBody>
      </p:sp>
      <p:sp>
        <p:nvSpPr>
          <p:cNvPr id="48" name="TextBox 1">
            <a:extLst>
              <a:ext uri="{FF2B5EF4-FFF2-40B4-BE49-F238E27FC236}">
                <a16:creationId xmlns:a16="http://schemas.microsoft.com/office/drawing/2014/main" id="{E8E48467-4BCD-4A3B-9F05-A2122FEE2D5F}"/>
              </a:ext>
            </a:extLst>
          </p:cNvPr>
          <p:cNvSpPr txBox="1"/>
          <p:nvPr/>
        </p:nvSpPr>
        <p:spPr>
          <a:xfrm>
            <a:off x="5526642" y="5084574"/>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15°</a:t>
            </a:r>
            <a:endParaRPr lang="zh-CN" altLang="en-US" sz="1400" dirty="0">
              <a:solidFill>
                <a:schemeClr val="tx1">
                  <a:lumMod val="95000"/>
                  <a:lumOff val="5000"/>
                </a:schemeClr>
              </a:solidFill>
              <a:latin typeface="+mn-ea"/>
              <a:ea typeface="+mn-ea"/>
            </a:endParaRPr>
          </a:p>
        </p:txBody>
      </p:sp>
      <p:sp>
        <p:nvSpPr>
          <p:cNvPr id="49" name="TextBox 1">
            <a:extLst>
              <a:ext uri="{FF2B5EF4-FFF2-40B4-BE49-F238E27FC236}">
                <a16:creationId xmlns:a16="http://schemas.microsoft.com/office/drawing/2014/main" id="{B7373086-0B85-4FA3-A2F8-62A4A440667B}"/>
              </a:ext>
            </a:extLst>
          </p:cNvPr>
          <p:cNvSpPr txBox="1"/>
          <p:nvPr/>
        </p:nvSpPr>
        <p:spPr>
          <a:xfrm>
            <a:off x="7600382" y="5084574"/>
            <a:ext cx="108970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0°</a:t>
            </a:r>
            <a:endParaRPr lang="zh-CN" altLang="en-US" sz="1400" dirty="0">
              <a:solidFill>
                <a:schemeClr val="tx1">
                  <a:lumMod val="95000"/>
                  <a:lumOff val="5000"/>
                </a:schemeClr>
              </a:solidFill>
              <a:latin typeface="+mn-ea"/>
              <a:ea typeface="+mn-ea"/>
            </a:endParaRPr>
          </a:p>
        </p:txBody>
      </p:sp>
      <p:sp>
        <p:nvSpPr>
          <p:cNvPr id="50" name="矩形 1">
            <a:extLst>
              <a:ext uri="{FF2B5EF4-FFF2-40B4-BE49-F238E27FC236}">
                <a16:creationId xmlns:a16="http://schemas.microsoft.com/office/drawing/2014/main" id="{63550F17-4201-4F56-B8D6-8704BD3291FC}"/>
              </a:ext>
            </a:extLst>
          </p:cNvPr>
          <p:cNvSpPr>
            <a:spLocks noChangeArrowheads="1"/>
          </p:cNvSpPr>
          <p:nvPr/>
        </p:nvSpPr>
        <p:spPr bwMode="auto">
          <a:xfrm>
            <a:off x="533113" y="5451356"/>
            <a:ext cx="8207697"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有限元模型隐式分析，不考虑材料强度损伤和开裂（单元删除），使得有限元得出的荷载位移曲线不存在下降段，曲线较试验曲线越来越高。</a:t>
            </a:r>
          </a:p>
        </p:txBody>
      </p:sp>
    </p:spTree>
    <p:extLst>
      <p:ext uri="{BB962C8B-B14F-4D97-AF65-F5344CB8AC3E}">
        <p14:creationId xmlns:p14="http://schemas.microsoft.com/office/powerpoint/2010/main" val="38797857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19" name="TextBox 1">
            <a:extLst>
              <a:ext uri="{FF2B5EF4-FFF2-40B4-BE49-F238E27FC236}">
                <a16:creationId xmlns:a16="http://schemas.microsoft.com/office/drawing/2014/main" id="{F199DE5B-C58B-4517-87C8-21270FB315C2}"/>
              </a:ext>
            </a:extLst>
          </p:cNvPr>
          <p:cNvSpPr txBox="1"/>
          <p:nvPr/>
        </p:nvSpPr>
        <p:spPr>
          <a:xfrm>
            <a:off x="110990" y="1117118"/>
            <a:ext cx="5722530"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角焊缝有限元荷载位移曲线结果</a:t>
            </a:r>
          </a:p>
        </p:txBody>
      </p:sp>
      <p:sp>
        <p:nvSpPr>
          <p:cNvPr id="32" name="TextBox 1">
            <a:extLst>
              <a:ext uri="{FF2B5EF4-FFF2-40B4-BE49-F238E27FC236}">
                <a16:creationId xmlns:a16="http://schemas.microsoft.com/office/drawing/2014/main" id="{ADFC8E1F-4CD7-4619-8C29-0F2D0E262F49}"/>
              </a:ext>
            </a:extLst>
          </p:cNvPr>
          <p:cNvSpPr txBox="1"/>
          <p:nvPr/>
        </p:nvSpPr>
        <p:spPr>
          <a:xfrm>
            <a:off x="189297" y="3429000"/>
            <a:ext cx="523561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正面角焊缝试件有限元隐式分析模拟的最终变形和应力云图</a:t>
            </a:r>
          </a:p>
        </p:txBody>
      </p:sp>
      <p:sp>
        <p:nvSpPr>
          <p:cNvPr id="50" name="矩形 1">
            <a:extLst>
              <a:ext uri="{FF2B5EF4-FFF2-40B4-BE49-F238E27FC236}">
                <a16:creationId xmlns:a16="http://schemas.microsoft.com/office/drawing/2014/main" id="{63550F17-4201-4F56-B8D6-8704BD3291FC}"/>
              </a:ext>
            </a:extLst>
          </p:cNvPr>
          <p:cNvSpPr>
            <a:spLocks noChangeArrowheads="1"/>
          </p:cNvSpPr>
          <p:nvPr/>
        </p:nvSpPr>
        <p:spPr bwMode="auto">
          <a:xfrm>
            <a:off x="5799810" y="1705504"/>
            <a:ext cx="2877024" cy="411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由图可得：</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）应力应变都在焊根处集中发展，这与</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测量系统对焊缝区域应变场发展历程的监测结果相一致，焊缝区最大应变出现在焊根处。</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）根据应力和应变的云图，可以粗略看出有限元模拟得到的正面角焊缝和侧面角焊缝试件的断裂面角度分别为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15°/45°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，这与试验实测结果</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17°/54°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比较接近。</a:t>
            </a:r>
          </a:p>
        </p:txBody>
      </p:sp>
      <p:pic>
        <p:nvPicPr>
          <p:cNvPr id="36" name="图片 35">
            <a:extLst>
              <a:ext uri="{FF2B5EF4-FFF2-40B4-BE49-F238E27FC236}">
                <a16:creationId xmlns:a16="http://schemas.microsoft.com/office/drawing/2014/main" id="{8D257511-D88F-48F2-83CA-15A07B8A80C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74" y="1613985"/>
            <a:ext cx="2487295" cy="1657985"/>
          </a:xfrm>
          <a:prstGeom prst="rect">
            <a:avLst/>
          </a:prstGeom>
          <a:noFill/>
        </p:spPr>
      </p:pic>
      <p:pic>
        <p:nvPicPr>
          <p:cNvPr id="37" name="图片 36">
            <a:extLst>
              <a:ext uri="{FF2B5EF4-FFF2-40B4-BE49-F238E27FC236}">
                <a16:creationId xmlns:a16="http://schemas.microsoft.com/office/drawing/2014/main" id="{4EE82F74-CACF-4136-A021-7825B528493F}"/>
              </a:ext>
            </a:extLst>
          </p:cNvPr>
          <p:cNvPicPr/>
          <p:nvPr/>
        </p:nvPicPr>
        <p:blipFill rotWithShape="1">
          <a:blip r:embed="rId8" cstate="print">
            <a:extLst>
              <a:ext uri="{28A0092B-C50C-407E-A947-70E740481C1C}">
                <a14:useLocalDpi xmlns:a14="http://schemas.microsoft.com/office/drawing/2010/main" val="0"/>
              </a:ext>
            </a:extLst>
          </a:blip>
          <a:srcRect r="1021" b="3666"/>
          <a:stretch/>
        </p:blipFill>
        <p:spPr bwMode="auto">
          <a:xfrm>
            <a:off x="3019937" y="1561594"/>
            <a:ext cx="2453005" cy="1723390"/>
          </a:xfrm>
          <a:prstGeom prst="rect">
            <a:avLst/>
          </a:prstGeom>
          <a:noFill/>
          <a:ln>
            <a:noFill/>
          </a:ln>
          <a:extLst>
            <a:ext uri="{53640926-AAD7-44D8-BBD7-CCE9431645EC}">
              <a14:shadowObscured xmlns:a14="http://schemas.microsoft.com/office/drawing/2010/main"/>
            </a:ext>
          </a:extLst>
        </p:spPr>
      </p:pic>
      <p:pic>
        <p:nvPicPr>
          <p:cNvPr id="38" name="图片 37">
            <a:extLst>
              <a:ext uri="{FF2B5EF4-FFF2-40B4-BE49-F238E27FC236}">
                <a16:creationId xmlns:a16="http://schemas.microsoft.com/office/drawing/2014/main" id="{E62C4CDA-B8CF-4C2C-BA82-9EEA29C0783F}"/>
              </a:ext>
            </a:extLst>
          </p:cNvPr>
          <p:cNvPicPr/>
          <p:nvPr/>
        </p:nvPicPr>
        <p:blipFill rotWithShape="1">
          <a:blip r:embed="rId9">
            <a:extLst>
              <a:ext uri="{28A0092B-C50C-407E-A947-70E740481C1C}">
                <a14:useLocalDpi xmlns:a14="http://schemas.microsoft.com/office/drawing/2010/main" val="0"/>
              </a:ext>
            </a:extLst>
          </a:blip>
          <a:srcRect r="8406" b="1807"/>
          <a:stretch/>
        </p:blipFill>
        <p:spPr bwMode="auto">
          <a:xfrm>
            <a:off x="387755" y="4010340"/>
            <a:ext cx="2419350" cy="1581150"/>
          </a:xfrm>
          <a:prstGeom prst="rect">
            <a:avLst/>
          </a:prstGeom>
          <a:noFill/>
          <a:ln>
            <a:noFill/>
          </a:ln>
          <a:extLst>
            <a:ext uri="{53640926-AAD7-44D8-BBD7-CCE9431645EC}">
              <a14:shadowObscured xmlns:a14="http://schemas.microsoft.com/office/drawing/2010/main"/>
            </a:ext>
          </a:extLst>
        </p:spPr>
      </p:pic>
      <p:pic>
        <p:nvPicPr>
          <p:cNvPr id="39" name="图片 38">
            <a:extLst>
              <a:ext uri="{FF2B5EF4-FFF2-40B4-BE49-F238E27FC236}">
                <a16:creationId xmlns:a16="http://schemas.microsoft.com/office/drawing/2014/main" id="{09DE1DCD-D43D-4735-8629-F02BD6F1EFBA}"/>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140420" y="3973510"/>
            <a:ext cx="2406650" cy="1617980"/>
          </a:xfrm>
          <a:prstGeom prst="rect">
            <a:avLst/>
          </a:prstGeom>
          <a:noFill/>
        </p:spPr>
      </p:pic>
      <p:sp>
        <p:nvSpPr>
          <p:cNvPr id="52" name="TextBox 1">
            <a:extLst>
              <a:ext uri="{FF2B5EF4-FFF2-40B4-BE49-F238E27FC236}">
                <a16:creationId xmlns:a16="http://schemas.microsoft.com/office/drawing/2014/main" id="{66E6539C-6FCB-4AE2-829C-A4EAC3D7917D}"/>
              </a:ext>
            </a:extLst>
          </p:cNvPr>
          <p:cNvSpPr txBox="1"/>
          <p:nvPr/>
        </p:nvSpPr>
        <p:spPr>
          <a:xfrm>
            <a:off x="205774" y="5817014"/>
            <a:ext cx="523561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侧面角焊缝试件有限元隐式分析模拟的最终变形和应力云图</a:t>
            </a:r>
          </a:p>
        </p:txBody>
      </p:sp>
    </p:spTree>
    <p:extLst>
      <p:ext uri="{BB962C8B-B14F-4D97-AF65-F5344CB8AC3E}">
        <p14:creationId xmlns:p14="http://schemas.microsoft.com/office/powerpoint/2010/main" val="222344455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50" name="矩形 1">
            <a:extLst>
              <a:ext uri="{FF2B5EF4-FFF2-40B4-BE49-F238E27FC236}">
                <a16:creationId xmlns:a16="http://schemas.microsoft.com/office/drawing/2014/main" id="{63550F17-4201-4F56-B8D6-8704BD3291FC}"/>
              </a:ext>
            </a:extLst>
          </p:cNvPr>
          <p:cNvSpPr>
            <a:spLocks noChangeArrowheads="1"/>
          </p:cNvSpPr>
          <p:nvPr/>
        </p:nvSpPr>
        <p:spPr bwMode="auto">
          <a:xfrm>
            <a:off x="5815617" y="975443"/>
            <a:ext cx="3024449"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断裂模型有：</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临界断裂应变准则</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空穴扩张模型（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VGM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应力修正临界应变模型（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SMCS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最大剪应力断裂准则</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经验型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Johnson-Cook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断裂准则</a:t>
            </a:r>
          </a:p>
        </p:txBody>
      </p:sp>
      <p:grpSp>
        <p:nvGrpSpPr>
          <p:cNvPr id="6" name="组合 5">
            <a:extLst>
              <a:ext uri="{FF2B5EF4-FFF2-40B4-BE49-F238E27FC236}">
                <a16:creationId xmlns:a16="http://schemas.microsoft.com/office/drawing/2014/main" id="{6F38EB65-3DAD-47C2-B827-530A43CD4F77}"/>
              </a:ext>
            </a:extLst>
          </p:cNvPr>
          <p:cNvGrpSpPr/>
          <p:nvPr/>
        </p:nvGrpSpPr>
        <p:grpSpPr>
          <a:xfrm>
            <a:off x="62209" y="1011092"/>
            <a:ext cx="5328921" cy="1974931"/>
            <a:chOff x="62209" y="919078"/>
            <a:chExt cx="5328921" cy="1974931"/>
          </a:xfrm>
        </p:grpSpPr>
        <p:sp>
          <p:nvSpPr>
            <p:cNvPr id="32" name="TextBox 1">
              <a:extLst>
                <a:ext uri="{FF2B5EF4-FFF2-40B4-BE49-F238E27FC236}">
                  <a16:creationId xmlns:a16="http://schemas.microsoft.com/office/drawing/2014/main" id="{ADFC8E1F-4CD7-4619-8C29-0F2D0E262F49}"/>
                </a:ext>
              </a:extLst>
            </p:cNvPr>
            <p:cNvSpPr txBox="1"/>
            <p:nvPr/>
          </p:nvSpPr>
          <p:spPr>
            <a:xfrm>
              <a:off x="609761" y="919078"/>
              <a:ext cx="361543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微空穴形核、扩张和聚合机理</a:t>
              </a:r>
            </a:p>
          </p:txBody>
        </p:sp>
        <p:pic>
          <p:nvPicPr>
            <p:cNvPr id="3" name="图片 2">
              <a:extLst>
                <a:ext uri="{FF2B5EF4-FFF2-40B4-BE49-F238E27FC236}">
                  <a16:creationId xmlns:a16="http://schemas.microsoft.com/office/drawing/2014/main" id="{A9A35C0D-75C5-4E20-A6DD-9A59EB196E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09" y="1537702"/>
              <a:ext cx="5328921" cy="1356307"/>
            </a:xfrm>
            <a:prstGeom prst="rect">
              <a:avLst/>
            </a:prstGeom>
          </p:spPr>
        </p:pic>
      </p:grpSp>
      <p:grpSp>
        <p:nvGrpSpPr>
          <p:cNvPr id="12" name="组合 11">
            <a:extLst>
              <a:ext uri="{FF2B5EF4-FFF2-40B4-BE49-F238E27FC236}">
                <a16:creationId xmlns:a16="http://schemas.microsoft.com/office/drawing/2014/main" id="{92F18FB6-2A8E-4441-9DDF-EB27FCB11C54}"/>
              </a:ext>
            </a:extLst>
          </p:cNvPr>
          <p:cNvGrpSpPr/>
          <p:nvPr/>
        </p:nvGrpSpPr>
        <p:grpSpPr>
          <a:xfrm>
            <a:off x="-252536" y="3367185"/>
            <a:ext cx="9337115" cy="1005216"/>
            <a:chOff x="-252536" y="3367185"/>
            <a:chExt cx="9337115" cy="1005216"/>
          </a:xfrm>
        </p:grpSpPr>
        <p:grpSp>
          <p:nvGrpSpPr>
            <p:cNvPr id="10" name="组合 9">
              <a:extLst>
                <a:ext uri="{FF2B5EF4-FFF2-40B4-BE49-F238E27FC236}">
                  <a16:creationId xmlns:a16="http://schemas.microsoft.com/office/drawing/2014/main" id="{E7C492E6-60D0-41A2-A199-B7A9C63F13AE}"/>
                </a:ext>
              </a:extLst>
            </p:cNvPr>
            <p:cNvGrpSpPr/>
            <p:nvPr/>
          </p:nvGrpSpPr>
          <p:grpSpPr>
            <a:xfrm>
              <a:off x="4121361" y="3429000"/>
              <a:ext cx="4963218" cy="943401"/>
              <a:chOff x="3164740" y="3368423"/>
              <a:chExt cx="4963218" cy="943401"/>
            </a:xfrm>
          </p:grpSpPr>
          <p:pic>
            <p:nvPicPr>
              <p:cNvPr id="5" name="图片 4">
                <a:extLst>
                  <a:ext uri="{FF2B5EF4-FFF2-40B4-BE49-F238E27FC236}">
                    <a16:creationId xmlns:a16="http://schemas.microsoft.com/office/drawing/2014/main" id="{6A2A7E18-58FC-4AAE-AABE-807A73849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0231" y="3368423"/>
                <a:ext cx="2200582" cy="438211"/>
              </a:xfrm>
              <a:prstGeom prst="rect">
                <a:avLst/>
              </a:prstGeom>
            </p:spPr>
          </p:pic>
          <p:pic>
            <p:nvPicPr>
              <p:cNvPr id="8" name="图片 7">
                <a:extLst>
                  <a:ext uri="{FF2B5EF4-FFF2-40B4-BE49-F238E27FC236}">
                    <a16:creationId xmlns:a16="http://schemas.microsoft.com/office/drawing/2014/main" id="{823AF63A-504E-47CA-8D74-4E55D9ED9A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4740" y="3835508"/>
                <a:ext cx="4963218" cy="476316"/>
              </a:xfrm>
              <a:prstGeom prst="rect">
                <a:avLst/>
              </a:prstGeom>
            </p:spPr>
          </p:pic>
        </p:grpSp>
        <p:grpSp>
          <p:nvGrpSpPr>
            <p:cNvPr id="11" name="组合 10">
              <a:extLst>
                <a:ext uri="{FF2B5EF4-FFF2-40B4-BE49-F238E27FC236}">
                  <a16:creationId xmlns:a16="http://schemas.microsoft.com/office/drawing/2014/main" id="{1DFFEB1C-621C-47E6-A6BA-DF04FBAEF311}"/>
                </a:ext>
              </a:extLst>
            </p:cNvPr>
            <p:cNvGrpSpPr/>
            <p:nvPr/>
          </p:nvGrpSpPr>
          <p:grpSpPr>
            <a:xfrm>
              <a:off x="-252536" y="3367185"/>
              <a:ext cx="4401107" cy="885916"/>
              <a:chOff x="-252536" y="3367185"/>
              <a:chExt cx="4401107" cy="885916"/>
            </a:xfrm>
          </p:grpSpPr>
          <p:sp>
            <p:nvSpPr>
              <p:cNvPr id="52" name="TextBox 1">
                <a:extLst>
                  <a:ext uri="{FF2B5EF4-FFF2-40B4-BE49-F238E27FC236}">
                    <a16:creationId xmlns:a16="http://schemas.microsoft.com/office/drawing/2014/main" id="{66E6539C-6FCB-4AE2-829C-A4EAC3D7917D}"/>
                  </a:ext>
                </a:extLst>
              </p:cNvPr>
              <p:cNvSpPr txBox="1"/>
              <p:nvPr/>
            </p:nvSpPr>
            <p:spPr>
              <a:xfrm>
                <a:off x="-148478" y="3367185"/>
                <a:ext cx="3250102"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应力修正临界应变模型（</a:t>
                </a:r>
                <a:r>
                  <a:rPr lang="en-US" altLang="zh-CN" sz="1400" dirty="0">
                    <a:solidFill>
                      <a:schemeClr val="tx1">
                        <a:lumMod val="95000"/>
                        <a:lumOff val="5000"/>
                      </a:schemeClr>
                    </a:solidFill>
                    <a:latin typeface="+mn-ea"/>
                    <a:ea typeface="+mn-ea"/>
                  </a:rPr>
                  <a:t>SMCS</a:t>
                </a:r>
                <a:r>
                  <a:rPr lang="zh-CN" altLang="en-US" sz="1400" dirty="0">
                    <a:solidFill>
                      <a:schemeClr val="tx1">
                        <a:lumMod val="95000"/>
                        <a:lumOff val="5000"/>
                      </a:schemeClr>
                    </a:solidFill>
                    <a:latin typeface="+mn-ea"/>
                    <a:ea typeface="+mn-ea"/>
                  </a:rPr>
                  <a:t>）</a:t>
                </a:r>
              </a:p>
            </p:txBody>
          </p:sp>
          <p:sp>
            <p:nvSpPr>
              <p:cNvPr id="29" name="TextBox 1">
                <a:extLst>
                  <a:ext uri="{FF2B5EF4-FFF2-40B4-BE49-F238E27FC236}">
                    <a16:creationId xmlns:a16="http://schemas.microsoft.com/office/drawing/2014/main" id="{FEAED816-4140-4B16-B729-CCAF1C67C4AB}"/>
                  </a:ext>
                </a:extLst>
              </p:cNvPr>
              <p:cNvSpPr txBox="1"/>
              <p:nvPr/>
            </p:nvSpPr>
            <p:spPr>
              <a:xfrm>
                <a:off x="-252536" y="3875690"/>
                <a:ext cx="4401107"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ABAQUS</a:t>
                </a:r>
                <a:r>
                  <a:rPr lang="zh-CN" altLang="en-US" sz="1400" dirty="0">
                    <a:solidFill>
                      <a:schemeClr val="tx1">
                        <a:lumMod val="95000"/>
                        <a:lumOff val="5000"/>
                      </a:schemeClr>
                    </a:solidFill>
                    <a:latin typeface="+mn-ea"/>
                    <a:ea typeface="+mn-ea"/>
                  </a:rPr>
                  <a:t>自带的</a:t>
                </a:r>
                <a:r>
                  <a:rPr lang="en-US" altLang="zh-CN" sz="1400" dirty="0">
                    <a:solidFill>
                      <a:schemeClr val="tx1">
                        <a:lumMod val="95000"/>
                        <a:lumOff val="5000"/>
                      </a:schemeClr>
                    </a:solidFill>
                    <a:latin typeface="+mn-ea"/>
                    <a:ea typeface="+mn-ea"/>
                  </a:rPr>
                  <a:t>Johnson-Cook Damage</a:t>
                </a:r>
                <a:r>
                  <a:rPr lang="zh-CN" altLang="en-US" sz="1400" dirty="0">
                    <a:solidFill>
                      <a:schemeClr val="tx1">
                        <a:lumMod val="95000"/>
                        <a:lumOff val="5000"/>
                      </a:schemeClr>
                    </a:solidFill>
                    <a:latin typeface="+mn-ea"/>
                    <a:ea typeface="+mn-ea"/>
                  </a:rPr>
                  <a:t>模型</a:t>
                </a:r>
              </a:p>
            </p:txBody>
          </p:sp>
        </p:grpSp>
      </p:grpSp>
      <p:sp>
        <p:nvSpPr>
          <p:cNvPr id="33" name="直接连接符 6">
            <a:extLst>
              <a:ext uri="{FF2B5EF4-FFF2-40B4-BE49-F238E27FC236}">
                <a16:creationId xmlns:a16="http://schemas.microsoft.com/office/drawing/2014/main" id="{A9A6595D-EF2C-4D6C-A37E-4046F498EE83}"/>
              </a:ext>
            </a:extLst>
          </p:cNvPr>
          <p:cNvSpPr>
            <a:spLocks noChangeShapeType="1"/>
          </p:cNvSpPr>
          <p:nvPr/>
        </p:nvSpPr>
        <p:spPr bwMode="auto">
          <a:xfrm>
            <a:off x="140835" y="3367185"/>
            <a:ext cx="8699231"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6">
            <a:extLst>
              <a:ext uri="{FF2B5EF4-FFF2-40B4-BE49-F238E27FC236}">
                <a16:creationId xmlns:a16="http://schemas.microsoft.com/office/drawing/2014/main" id="{67338506-A6D5-418B-9192-04C623D9B8AB}"/>
              </a:ext>
            </a:extLst>
          </p:cNvPr>
          <p:cNvSpPr>
            <a:spLocks noChangeShapeType="1"/>
          </p:cNvSpPr>
          <p:nvPr/>
        </p:nvSpPr>
        <p:spPr bwMode="auto">
          <a:xfrm>
            <a:off x="140835" y="4369369"/>
            <a:ext cx="8699231"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1292186" y="4675048"/>
            <a:ext cx="7069331"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D1=D4=D5=0 D3=1.5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时，</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Johnson-Cook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模型可以等同为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SMCS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即为模型中的断裂参数。</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0958214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395288" y="1138310"/>
            <a:ext cx="8137524"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ABAQUS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Johnson-Cook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模型包括</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损伤起始准则</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damage initiation criteria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损伤演化规律</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damage evolution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）的定义，当单元所有积分点应力到达零时，激发单元删除（</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delete element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）选项使其从网格中除去。</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相关参数：</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为模型中的断裂参数，即定义了损伤起始点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为破坏位移，与损伤演化相关</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 name="图片 27">
            <a:extLst>
              <a:ext uri="{FF2B5EF4-FFF2-40B4-BE49-F238E27FC236}">
                <a16:creationId xmlns:a16="http://schemas.microsoft.com/office/drawing/2014/main" id="{A1FA3401-A927-433D-BB4D-5AB881F8205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446" y="3031260"/>
            <a:ext cx="3295664" cy="2485972"/>
          </a:xfrm>
          <a:prstGeom prst="rect">
            <a:avLst/>
          </a:prstGeom>
          <a:noFill/>
          <a:ln>
            <a:noFill/>
          </a:ln>
        </p:spPr>
      </p:pic>
      <p:pic>
        <p:nvPicPr>
          <p:cNvPr id="30" name="图片 29">
            <a:extLst>
              <a:ext uri="{FF2B5EF4-FFF2-40B4-BE49-F238E27FC236}">
                <a16:creationId xmlns:a16="http://schemas.microsoft.com/office/drawing/2014/main" id="{0D0FA5B3-04AA-49DB-9C21-F91B16BA9E0B}"/>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3038" y="2994000"/>
            <a:ext cx="2985897" cy="2349421"/>
          </a:xfrm>
          <a:prstGeom prst="rect">
            <a:avLst/>
          </a:prstGeom>
          <a:noFill/>
          <a:ln>
            <a:noFill/>
          </a:ln>
        </p:spPr>
      </p:pic>
      <p:sp>
        <p:nvSpPr>
          <p:cNvPr id="31" name="TextBox 1">
            <a:extLst>
              <a:ext uri="{FF2B5EF4-FFF2-40B4-BE49-F238E27FC236}">
                <a16:creationId xmlns:a16="http://schemas.microsoft.com/office/drawing/2014/main" id="{BBAAD3C8-C735-4C4B-A134-A2E817BEAF95}"/>
              </a:ext>
            </a:extLst>
          </p:cNvPr>
          <p:cNvSpPr txBox="1"/>
          <p:nvPr/>
        </p:nvSpPr>
        <p:spPr>
          <a:xfrm>
            <a:off x="661446" y="5438274"/>
            <a:ext cx="3385099" cy="700576"/>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正面角焊缝试件荷载位移曲线有限元结果</a:t>
            </a:r>
            <a:endParaRPr lang="en-US" altLang="zh-CN" sz="1400" dirty="0">
              <a:solidFill>
                <a:schemeClr val="tx1">
                  <a:lumMod val="95000"/>
                  <a:lumOff val="5000"/>
                </a:schemeClr>
              </a:solidFill>
              <a:latin typeface="+mn-ea"/>
              <a:ea typeface="+mn-ea"/>
            </a:endParaRPr>
          </a:p>
          <a:p>
            <a:pPr algn="ctr">
              <a:lnSpc>
                <a:spcPct val="150000"/>
              </a:lnSpc>
            </a:pPr>
            <a:r>
              <a:rPr lang="en-US" altLang="zh-CN" sz="1400" dirty="0">
                <a:solidFill>
                  <a:schemeClr val="tx1">
                    <a:lumMod val="95000"/>
                    <a:lumOff val="5000"/>
                  </a:schemeClr>
                </a:solidFill>
                <a:latin typeface="+mn-ea"/>
                <a:ea typeface="+mn-ea"/>
              </a:rPr>
              <a:t>D2=1.5  Up=0.01</a:t>
            </a:r>
            <a:endParaRPr lang="zh-CN" altLang="en-US" sz="1400" dirty="0">
              <a:solidFill>
                <a:schemeClr val="tx1">
                  <a:lumMod val="95000"/>
                  <a:lumOff val="5000"/>
                </a:schemeClr>
              </a:solidFill>
              <a:latin typeface="+mn-ea"/>
              <a:ea typeface="+mn-ea"/>
            </a:endParaRPr>
          </a:p>
        </p:txBody>
      </p:sp>
      <p:sp>
        <p:nvSpPr>
          <p:cNvPr id="36" name="TextBox 1">
            <a:extLst>
              <a:ext uri="{FF2B5EF4-FFF2-40B4-BE49-F238E27FC236}">
                <a16:creationId xmlns:a16="http://schemas.microsoft.com/office/drawing/2014/main" id="{2EADCA67-F005-4535-8108-7CCAF2B420EB}"/>
              </a:ext>
            </a:extLst>
          </p:cNvPr>
          <p:cNvSpPr txBox="1"/>
          <p:nvPr/>
        </p:nvSpPr>
        <p:spPr>
          <a:xfrm>
            <a:off x="5245988" y="5424982"/>
            <a:ext cx="3385099" cy="700576"/>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侧面角焊缝试件荷载位移曲线有限元结果</a:t>
            </a:r>
            <a:endParaRPr lang="en-US" altLang="zh-CN" sz="1400" dirty="0">
              <a:solidFill>
                <a:schemeClr val="tx1">
                  <a:lumMod val="95000"/>
                  <a:lumOff val="5000"/>
                </a:schemeClr>
              </a:solidFill>
              <a:latin typeface="+mn-ea"/>
              <a:ea typeface="+mn-ea"/>
            </a:endParaRPr>
          </a:p>
          <a:p>
            <a:pPr algn="ctr">
              <a:lnSpc>
                <a:spcPct val="150000"/>
              </a:lnSpc>
            </a:pPr>
            <a:r>
              <a:rPr lang="en-US" altLang="zh-CN" sz="1400" dirty="0">
                <a:solidFill>
                  <a:schemeClr val="tx1">
                    <a:lumMod val="95000"/>
                    <a:lumOff val="5000"/>
                  </a:schemeClr>
                </a:solidFill>
                <a:latin typeface="+mn-ea"/>
              </a:rPr>
              <a:t>D2=0.3  Up=0.01</a:t>
            </a:r>
            <a:endParaRPr lang="zh-CN" altLang="en-US" sz="1400" dirty="0">
              <a:solidFill>
                <a:schemeClr val="tx1">
                  <a:lumMod val="95000"/>
                  <a:lumOff val="5000"/>
                </a:schemeClr>
              </a:solidFill>
              <a:latin typeface="+mn-ea"/>
            </a:endParaRPr>
          </a:p>
        </p:txBody>
      </p:sp>
    </p:spTree>
    <p:extLst>
      <p:ext uri="{BB962C8B-B14F-4D97-AF65-F5344CB8AC3E}">
        <p14:creationId xmlns:p14="http://schemas.microsoft.com/office/powerpoint/2010/main" val="34874170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1037334" y="5605768"/>
            <a:ext cx="7069331"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D1=D4=D5=0 D3=1.5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时，</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Johnson-Cook</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模型可以等同为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SMCS</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即为模型中的断裂参数。</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A2D1442B-4FFD-4FDE-B2D9-C7AD2D673348}"/>
              </a:ext>
            </a:extLst>
          </p:cNvPr>
          <p:cNvGrpSpPr/>
          <p:nvPr/>
        </p:nvGrpSpPr>
        <p:grpSpPr>
          <a:xfrm>
            <a:off x="110191" y="1007637"/>
            <a:ext cx="4167532" cy="1936165"/>
            <a:chOff x="0" y="1086006"/>
            <a:chExt cx="4167532" cy="1936165"/>
          </a:xfrm>
        </p:grpSpPr>
        <p:pic>
          <p:nvPicPr>
            <p:cNvPr id="28" name="图片 27">
              <a:extLst>
                <a:ext uri="{FF2B5EF4-FFF2-40B4-BE49-F238E27FC236}">
                  <a16:creationId xmlns:a16="http://schemas.microsoft.com/office/drawing/2014/main" id="{E0C77831-85A9-4B66-9A44-CAF4153AAAE9}"/>
                </a:ext>
              </a:extLst>
            </p:cNvPr>
            <p:cNvPicPr/>
            <p:nvPr/>
          </p:nvPicPr>
          <p:blipFill rotWithShape="1">
            <a:blip r:embed="rId7" cstate="print">
              <a:extLst>
                <a:ext uri="{28A0092B-C50C-407E-A947-70E740481C1C}">
                  <a14:useLocalDpi xmlns:a14="http://schemas.microsoft.com/office/drawing/2010/main" val="0"/>
                </a:ext>
              </a:extLst>
            </a:blip>
            <a:srcRect t="-1" r="53963" b="45421"/>
            <a:stretch/>
          </p:blipFill>
          <p:spPr>
            <a:xfrm>
              <a:off x="0" y="1086006"/>
              <a:ext cx="2087724" cy="1936165"/>
            </a:xfrm>
            <a:prstGeom prst="rect">
              <a:avLst/>
            </a:prstGeom>
          </p:spPr>
        </p:pic>
        <p:pic>
          <p:nvPicPr>
            <p:cNvPr id="30" name="图片 29">
              <a:extLst>
                <a:ext uri="{FF2B5EF4-FFF2-40B4-BE49-F238E27FC236}">
                  <a16:creationId xmlns:a16="http://schemas.microsoft.com/office/drawing/2014/main" id="{2B495A6B-A153-46CC-9851-B4198F8F7597}"/>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7160" y="1147977"/>
              <a:ext cx="2090372" cy="1874193"/>
            </a:xfrm>
            <a:prstGeom prst="rect">
              <a:avLst/>
            </a:prstGeom>
            <a:noFill/>
          </p:spPr>
        </p:pic>
      </p:grpSp>
      <p:sp>
        <p:nvSpPr>
          <p:cNvPr id="31" name="TextBox 1">
            <a:extLst>
              <a:ext uri="{FF2B5EF4-FFF2-40B4-BE49-F238E27FC236}">
                <a16:creationId xmlns:a16="http://schemas.microsoft.com/office/drawing/2014/main" id="{9AA3B80A-4729-40AD-8725-DA73B6F0955C}"/>
              </a:ext>
            </a:extLst>
          </p:cNvPr>
          <p:cNvSpPr txBox="1"/>
          <p:nvPr/>
        </p:nvSpPr>
        <p:spPr>
          <a:xfrm>
            <a:off x="442164" y="2767634"/>
            <a:ext cx="361543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正面角焊缝试件</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断裂前变形和应力云图</a:t>
            </a:r>
          </a:p>
        </p:txBody>
      </p:sp>
      <p:sp>
        <p:nvSpPr>
          <p:cNvPr id="38" name="TextBox 1">
            <a:extLst>
              <a:ext uri="{FF2B5EF4-FFF2-40B4-BE49-F238E27FC236}">
                <a16:creationId xmlns:a16="http://schemas.microsoft.com/office/drawing/2014/main" id="{A19AAB3A-C0CD-4CD6-850E-45E1AD99A150}"/>
              </a:ext>
            </a:extLst>
          </p:cNvPr>
          <p:cNvSpPr txBox="1"/>
          <p:nvPr/>
        </p:nvSpPr>
        <p:spPr>
          <a:xfrm>
            <a:off x="442164" y="5101154"/>
            <a:ext cx="361543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正面角焊缝试件</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断裂后变形和应力云图</a:t>
            </a:r>
          </a:p>
        </p:txBody>
      </p:sp>
      <p:pic>
        <p:nvPicPr>
          <p:cNvPr id="36" name="图片 35">
            <a:extLst>
              <a:ext uri="{FF2B5EF4-FFF2-40B4-BE49-F238E27FC236}">
                <a16:creationId xmlns:a16="http://schemas.microsoft.com/office/drawing/2014/main" id="{22AE3C59-CE02-416C-B602-B72C07D00B11}"/>
              </a:ext>
            </a:extLst>
          </p:cNvPr>
          <p:cNvPicPr/>
          <p:nvPr/>
        </p:nvPicPr>
        <p:blipFill rotWithShape="1">
          <a:blip r:embed="rId9" cstate="print">
            <a:extLst>
              <a:ext uri="{28A0092B-C50C-407E-A947-70E740481C1C}">
                <a14:useLocalDpi xmlns:a14="http://schemas.microsoft.com/office/drawing/2010/main" val="0"/>
              </a:ext>
            </a:extLst>
          </a:blip>
          <a:srcRect t="1" r="53256" b="47830"/>
          <a:stretch/>
        </p:blipFill>
        <p:spPr bwMode="auto">
          <a:xfrm>
            <a:off x="84325" y="3371125"/>
            <a:ext cx="2103026" cy="1814840"/>
          </a:xfrm>
          <a:prstGeom prst="rect">
            <a:avLst/>
          </a:prstGeom>
          <a:ln>
            <a:noFill/>
          </a:ln>
          <a:extLst>
            <a:ext uri="{53640926-AAD7-44D8-BBD7-CCE9431645EC}">
              <a14:shadowObscured xmlns:a14="http://schemas.microsoft.com/office/drawing/2010/main"/>
            </a:ext>
          </a:extLst>
        </p:spPr>
      </p:pic>
      <p:pic>
        <p:nvPicPr>
          <p:cNvPr id="37" name="图片 36">
            <a:extLst>
              <a:ext uri="{FF2B5EF4-FFF2-40B4-BE49-F238E27FC236}">
                <a16:creationId xmlns:a16="http://schemas.microsoft.com/office/drawing/2014/main" id="{8AD1DDB1-B0E5-4CC4-ADD3-EFC8EAA4CF0D}"/>
              </a:ext>
            </a:extLst>
          </p:cNvPr>
          <p:cNvPicPr/>
          <p:nvPr/>
        </p:nvPicPr>
        <p:blipFill rotWithShape="1">
          <a:blip r:embed="rId10" cstate="print">
            <a:extLst>
              <a:ext uri="{28A0092B-C50C-407E-A947-70E740481C1C}">
                <a14:useLocalDpi xmlns:a14="http://schemas.microsoft.com/office/drawing/2010/main" val="0"/>
              </a:ext>
            </a:extLst>
          </a:blip>
          <a:srcRect t="1" r="53162" b="46921"/>
          <a:stretch/>
        </p:blipFill>
        <p:spPr bwMode="auto">
          <a:xfrm>
            <a:off x="2129826" y="3404101"/>
            <a:ext cx="2087724" cy="1781864"/>
          </a:xfrm>
          <a:prstGeom prst="rect">
            <a:avLst/>
          </a:prstGeom>
          <a:ln>
            <a:noFill/>
          </a:ln>
          <a:extLst>
            <a:ext uri="{53640926-AAD7-44D8-BBD7-CCE9431645EC}">
              <a14:shadowObscured xmlns:a14="http://schemas.microsoft.com/office/drawing/2010/main"/>
            </a:ext>
          </a:extLst>
        </p:spPr>
      </p:pic>
      <p:sp>
        <p:nvSpPr>
          <p:cNvPr id="39" name="椭圆 38">
            <a:extLst>
              <a:ext uri="{FF2B5EF4-FFF2-40B4-BE49-F238E27FC236}">
                <a16:creationId xmlns:a16="http://schemas.microsoft.com/office/drawing/2014/main" id="{1B5EF400-1BFF-4156-B4A5-3228762FDDBE}"/>
              </a:ext>
            </a:extLst>
          </p:cNvPr>
          <p:cNvSpPr/>
          <p:nvPr/>
        </p:nvSpPr>
        <p:spPr>
          <a:xfrm>
            <a:off x="386240" y="4835736"/>
            <a:ext cx="1962325" cy="3861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A904F963-7B19-47C9-9FB6-6FA3E93F13BC}"/>
              </a:ext>
            </a:extLst>
          </p:cNvPr>
          <p:cNvPicPr/>
          <p:nvPr/>
        </p:nvPicPr>
        <p:blipFill rotWithShape="1">
          <a:blip r:embed="rId11" cstate="print">
            <a:extLst>
              <a:ext uri="{28A0092B-C50C-407E-A947-70E740481C1C}">
                <a14:useLocalDpi xmlns:a14="http://schemas.microsoft.com/office/drawing/2010/main" val="0"/>
              </a:ext>
            </a:extLst>
          </a:blip>
          <a:srcRect l="1467" r="60129" b="37513"/>
          <a:stretch/>
        </p:blipFill>
        <p:spPr>
          <a:xfrm>
            <a:off x="4743721" y="1213719"/>
            <a:ext cx="1979387" cy="1730082"/>
          </a:xfrm>
          <a:prstGeom prst="rect">
            <a:avLst/>
          </a:prstGeom>
        </p:spPr>
      </p:pic>
      <p:sp>
        <p:nvSpPr>
          <p:cNvPr id="45" name="直接连接符 6">
            <a:extLst>
              <a:ext uri="{FF2B5EF4-FFF2-40B4-BE49-F238E27FC236}">
                <a16:creationId xmlns:a16="http://schemas.microsoft.com/office/drawing/2014/main" id="{C0D4D6E6-9FEE-4A77-99DF-115C784EBB99}"/>
              </a:ext>
            </a:extLst>
          </p:cNvPr>
          <p:cNvSpPr>
            <a:spLocks noChangeShapeType="1"/>
          </p:cNvSpPr>
          <p:nvPr/>
        </p:nvSpPr>
        <p:spPr bwMode="auto">
          <a:xfrm flipV="1">
            <a:off x="4523598" y="1107783"/>
            <a:ext cx="0" cy="3997598"/>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pic>
        <p:nvPicPr>
          <p:cNvPr id="46" name="图片 45">
            <a:extLst>
              <a:ext uri="{FF2B5EF4-FFF2-40B4-BE49-F238E27FC236}">
                <a16:creationId xmlns:a16="http://schemas.microsoft.com/office/drawing/2014/main" id="{2349328E-3115-43D2-B080-BE082493FCD6}"/>
              </a:ext>
            </a:extLst>
          </p:cNvPr>
          <p:cNvPicPr/>
          <p:nvPr/>
        </p:nvPicPr>
        <p:blipFill rotWithShape="1">
          <a:blip r:embed="rId12" cstate="print">
            <a:extLst>
              <a:ext uri="{28A0092B-C50C-407E-A947-70E740481C1C}">
                <a14:useLocalDpi xmlns:a14="http://schemas.microsoft.com/office/drawing/2010/main" val="0"/>
              </a:ext>
            </a:extLst>
          </a:blip>
          <a:srcRect l="1404" r="60191" b="37513"/>
          <a:stretch/>
        </p:blipFill>
        <p:spPr>
          <a:xfrm>
            <a:off x="6896422" y="1239941"/>
            <a:ext cx="1924050" cy="1703860"/>
          </a:xfrm>
          <a:prstGeom prst="rect">
            <a:avLst/>
          </a:prstGeom>
        </p:spPr>
      </p:pic>
      <p:sp>
        <p:nvSpPr>
          <p:cNvPr id="58" name="TextBox 1">
            <a:extLst>
              <a:ext uri="{FF2B5EF4-FFF2-40B4-BE49-F238E27FC236}">
                <a16:creationId xmlns:a16="http://schemas.microsoft.com/office/drawing/2014/main" id="{A02696F5-2D98-4556-BB11-145DA3ED364B}"/>
              </a:ext>
            </a:extLst>
          </p:cNvPr>
          <p:cNvSpPr txBox="1"/>
          <p:nvPr/>
        </p:nvSpPr>
        <p:spPr>
          <a:xfrm>
            <a:off x="4769474" y="2770297"/>
            <a:ext cx="361543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侧面角焊缝试件</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断裂前变形和应力云图</a:t>
            </a:r>
          </a:p>
        </p:txBody>
      </p:sp>
      <p:sp>
        <p:nvSpPr>
          <p:cNvPr id="62" name="TextBox 1">
            <a:extLst>
              <a:ext uri="{FF2B5EF4-FFF2-40B4-BE49-F238E27FC236}">
                <a16:creationId xmlns:a16="http://schemas.microsoft.com/office/drawing/2014/main" id="{A591F5EF-4370-4A23-A936-C88EAC8CBCD8}"/>
              </a:ext>
            </a:extLst>
          </p:cNvPr>
          <p:cNvSpPr txBox="1"/>
          <p:nvPr/>
        </p:nvSpPr>
        <p:spPr>
          <a:xfrm>
            <a:off x="4769474" y="5103817"/>
            <a:ext cx="361543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侧面角焊缝试件</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断裂后变形和应力云图</a:t>
            </a:r>
          </a:p>
        </p:txBody>
      </p:sp>
      <p:pic>
        <p:nvPicPr>
          <p:cNvPr id="63" name="图片 62">
            <a:extLst>
              <a:ext uri="{FF2B5EF4-FFF2-40B4-BE49-F238E27FC236}">
                <a16:creationId xmlns:a16="http://schemas.microsoft.com/office/drawing/2014/main" id="{0ED901D3-5741-450D-AB90-87BF4920A744}"/>
              </a:ext>
            </a:extLst>
          </p:cNvPr>
          <p:cNvPicPr/>
          <p:nvPr/>
        </p:nvPicPr>
        <p:blipFill rotWithShape="1">
          <a:blip r:embed="rId13" cstate="print">
            <a:extLst>
              <a:ext uri="{28A0092B-C50C-407E-A947-70E740481C1C}">
                <a14:useLocalDpi xmlns:a14="http://schemas.microsoft.com/office/drawing/2010/main" val="0"/>
              </a:ext>
            </a:extLst>
          </a:blip>
          <a:srcRect l="-1" r="59858" b="37513"/>
          <a:stretch/>
        </p:blipFill>
        <p:spPr>
          <a:xfrm>
            <a:off x="4743721" y="3539682"/>
            <a:ext cx="1942302" cy="1641725"/>
          </a:xfrm>
          <a:prstGeom prst="rect">
            <a:avLst/>
          </a:prstGeom>
        </p:spPr>
      </p:pic>
      <p:sp>
        <p:nvSpPr>
          <p:cNvPr id="64" name="椭圆 63">
            <a:extLst>
              <a:ext uri="{FF2B5EF4-FFF2-40B4-BE49-F238E27FC236}">
                <a16:creationId xmlns:a16="http://schemas.microsoft.com/office/drawing/2014/main" id="{E24BCEFA-B07A-4B37-92C2-7AB45066E2F0}"/>
              </a:ext>
            </a:extLst>
          </p:cNvPr>
          <p:cNvSpPr/>
          <p:nvPr/>
        </p:nvSpPr>
        <p:spPr>
          <a:xfrm rot="19872995">
            <a:off x="4500170" y="4718946"/>
            <a:ext cx="1195586" cy="3861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A7EDC498-0351-41DA-8E43-DF5DA280EB7C}"/>
              </a:ext>
            </a:extLst>
          </p:cNvPr>
          <p:cNvPicPr/>
          <p:nvPr/>
        </p:nvPicPr>
        <p:blipFill rotWithShape="1">
          <a:blip r:embed="rId14" cstate="print">
            <a:extLst>
              <a:ext uri="{28A0092B-C50C-407E-A947-70E740481C1C}">
                <a14:useLocalDpi xmlns:a14="http://schemas.microsoft.com/office/drawing/2010/main" val="0"/>
              </a:ext>
            </a:extLst>
          </a:blip>
          <a:srcRect r="59310" b="37513"/>
          <a:stretch/>
        </p:blipFill>
        <p:spPr>
          <a:xfrm>
            <a:off x="6896421" y="3461225"/>
            <a:ext cx="1924041" cy="1703859"/>
          </a:xfrm>
          <a:prstGeom prst="rect">
            <a:avLst/>
          </a:prstGeom>
        </p:spPr>
      </p:pic>
    </p:spTree>
    <p:extLst>
      <p:ext uri="{BB962C8B-B14F-4D97-AF65-F5344CB8AC3E}">
        <p14:creationId xmlns:p14="http://schemas.microsoft.com/office/powerpoint/2010/main" val="399075056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447348" y="3429000"/>
            <a:ext cx="8137524"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）有限元显式分析模型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FEM-EXP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考虑了材料强度损伤和开裂（单元删除），有限元得到的荷载位移曲线和试验曲线吻合较好，并且在达到极限荷载后有下降段。</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）正面角焊缝有限元模拟得到的断裂面角度在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左右，侧面角焊缝有限元模拟得到的断裂面角度大约在</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）从正面角焊缝和侧面角焊缝的应力及应变云图可以看到，试件在断裂前焊根处应力集中，裂纹从焊根处产生、发展，当试件断裂后焊缝区域应力及应变急剧下降。</a:t>
            </a:r>
          </a:p>
        </p:txBody>
      </p:sp>
      <p:sp>
        <p:nvSpPr>
          <p:cNvPr id="31" name="TextBox 1">
            <a:extLst>
              <a:ext uri="{FF2B5EF4-FFF2-40B4-BE49-F238E27FC236}">
                <a16:creationId xmlns:a16="http://schemas.microsoft.com/office/drawing/2014/main" id="{BBAAD3C8-C735-4C4B-A134-A2E817BEAF95}"/>
              </a:ext>
            </a:extLst>
          </p:cNvPr>
          <p:cNvSpPr txBox="1"/>
          <p:nvPr/>
        </p:nvSpPr>
        <p:spPr>
          <a:xfrm>
            <a:off x="3156783" y="1070627"/>
            <a:ext cx="2830434"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有限元显示分析结果与试验对比</a:t>
            </a:r>
          </a:p>
        </p:txBody>
      </p:sp>
      <p:pic>
        <p:nvPicPr>
          <p:cNvPr id="3" name="图片 2">
            <a:extLst>
              <a:ext uri="{FF2B5EF4-FFF2-40B4-BE49-F238E27FC236}">
                <a16:creationId xmlns:a16="http://schemas.microsoft.com/office/drawing/2014/main" id="{1248772E-5595-4EBA-B141-CBA48495CE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588" y="1484738"/>
            <a:ext cx="8081396" cy="1794491"/>
          </a:xfrm>
          <a:prstGeom prst="rect">
            <a:avLst/>
          </a:prstGeom>
        </p:spPr>
      </p:pic>
    </p:spTree>
    <p:extLst>
      <p:ext uri="{BB962C8B-B14F-4D97-AF65-F5344CB8AC3E}">
        <p14:creationId xmlns:p14="http://schemas.microsoft.com/office/powerpoint/2010/main" val="16908739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31" name="TextBox 1">
            <a:extLst>
              <a:ext uri="{FF2B5EF4-FFF2-40B4-BE49-F238E27FC236}">
                <a16:creationId xmlns:a16="http://schemas.microsoft.com/office/drawing/2014/main" id="{BBAAD3C8-C735-4C4B-A134-A2E817BEAF95}"/>
              </a:ext>
            </a:extLst>
          </p:cNvPr>
          <p:cNvSpPr txBox="1"/>
          <p:nvPr/>
        </p:nvSpPr>
        <p:spPr>
          <a:xfrm>
            <a:off x="1027612" y="2113656"/>
            <a:ext cx="2093875" cy="1023742"/>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不同断裂参数</a:t>
            </a:r>
            <a:r>
              <a:rPr lang="en-US" altLang="zh-CN" sz="1400" dirty="0">
                <a:solidFill>
                  <a:schemeClr val="tx1">
                    <a:lumMod val="95000"/>
                    <a:lumOff val="5000"/>
                  </a:schemeClr>
                </a:solidFill>
                <a:latin typeface="+mn-ea"/>
                <a:ea typeface="+mn-ea"/>
              </a:rPr>
              <a:t>D2</a:t>
            </a:r>
            <a:r>
              <a:rPr lang="zh-CN" altLang="en-US" sz="1400" dirty="0">
                <a:solidFill>
                  <a:schemeClr val="tx1">
                    <a:lumMod val="95000"/>
                    <a:lumOff val="5000"/>
                  </a:schemeClr>
                </a:solidFill>
                <a:latin typeface="+mn-ea"/>
                <a:ea typeface="+mn-ea"/>
              </a:rPr>
              <a:t>取值对等效塑性应变与应力三轴度关系曲线的影响</a:t>
            </a:r>
          </a:p>
        </p:txBody>
      </p:sp>
      <p:pic>
        <p:nvPicPr>
          <p:cNvPr id="19" name="图片 18">
            <a:extLst>
              <a:ext uri="{FF2B5EF4-FFF2-40B4-BE49-F238E27FC236}">
                <a16:creationId xmlns:a16="http://schemas.microsoft.com/office/drawing/2014/main" id="{2DC130E1-F926-4287-9A45-68E4059BBE6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38773" y="1415576"/>
            <a:ext cx="3602990" cy="2524125"/>
          </a:xfrm>
          <a:prstGeom prst="rect">
            <a:avLst/>
          </a:prstGeom>
          <a:noFill/>
        </p:spPr>
      </p:pic>
      <p:pic>
        <p:nvPicPr>
          <p:cNvPr id="4" name="图片 3">
            <a:extLst>
              <a:ext uri="{FF2B5EF4-FFF2-40B4-BE49-F238E27FC236}">
                <a16:creationId xmlns:a16="http://schemas.microsoft.com/office/drawing/2014/main" id="{29B6B859-9D1B-4F29-B7DB-A629601FB7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141" y="1596699"/>
            <a:ext cx="1743318" cy="523948"/>
          </a:xfrm>
          <a:prstGeom prst="rect">
            <a:avLst/>
          </a:prstGeom>
        </p:spPr>
      </p:pic>
      <p:pic>
        <p:nvPicPr>
          <p:cNvPr id="6" name="图片 5">
            <a:extLst>
              <a:ext uri="{FF2B5EF4-FFF2-40B4-BE49-F238E27FC236}">
                <a16:creationId xmlns:a16="http://schemas.microsoft.com/office/drawing/2014/main" id="{A8567FB4-A102-473A-B975-F11066218B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7317" y="4118233"/>
            <a:ext cx="4305901" cy="981212"/>
          </a:xfrm>
          <a:prstGeom prst="rect">
            <a:avLst/>
          </a:prstGeom>
        </p:spPr>
      </p:pic>
      <p:sp>
        <p:nvSpPr>
          <p:cNvPr id="22" name="TextBox 1">
            <a:extLst>
              <a:ext uri="{FF2B5EF4-FFF2-40B4-BE49-F238E27FC236}">
                <a16:creationId xmlns:a16="http://schemas.microsoft.com/office/drawing/2014/main" id="{CC125517-2CC2-4CBE-922D-32D742C8588B}"/>
              </a:ext>
            </a:extLst>
          </p:cNvPr>
          <p:cNvSpPr txBox="1"/>
          <p:nvPr/>
        </p:nvSpPr>
        <p:spPr>
          <a:xfrm>
            <a:off x="827584" y="4420133"/>
            <a:ext cx="209387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断裂参数</a:t>
            </a:r>
            <a:r>
              <a:rPr lang="en-US" altLang="zh-CN" sz="1400" dirty="0">
                <a:solidFill>
                  <a:schemeClr val="tx1">
                    <a:lumMod val="95000"/>
                    <a:lumOff val="5000"/>
                  </a:schemeClr>
                </a:solidFill>
                <a:latin typeface="+mn-ea"/>
                <a:ea typeface="+mn-ea"/>
              </a:rPr>
              <a:t>D2</a:t>
            </a:r>
            <a:r>
              <a:rPr lang="zh-CN" altLang="en-US" sz="1400" dirty="0">
                <a:solidFill>
                  <a:schemeClr val="tx1">
                    <a:lumMod val="95000"/>
                    <a:lumOff val="5000"/>
                  </a:schemeClr>
                </a:solidFill>
                <a:latin typeface="+mn-ea"/>
                <a:ea typeface="+mn-ea"/>
              </a:rPr>
              <a:t>的取值</a:t>
            </a:r>
          </a:p>
        </p:txBody>
      </p:sp>
      <p:sp>
        <p:nvSpPr>
          <p:cNvPr id="23" name="TextBox 1">
            <a:extLst>
              <a:ext uri="{FF2B5EF4-FFF2-40B4-BE49-F238E27FC236}">
                <a16:creationId xmlns:a16="http://schemas.microsoft.com/office/drawing/2014/main" id="{85F6118E-2FAA-492C-9DA9-0889946219E3}"/>
              </a:ext>
            </a:extLst>
          </p:cNvPr>
          <p:cNvSpPr txBox="1"/>
          <p:nvPr/>
        </p:nvSpPr>
        <p:spPr>
          <a:xfrm>
            <a:off x="827584" y="5454595"/>
            <a:ext cx="2093875"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破坏位移</a:t>
            </a:r>
            <a:r>
              <a:rPr lang="en-US" altLang="zh-CN" sz="1400" dirty="0">
                <a:solidFill>
                  <a:schemeClr val="tx1">
                    <a:lumMod val="95000"/>
                    <a:lumOff val="5000"/>
                  </a:schemeClr>
                </a:solidFill>
                <a:latin typeface="+mn-ea"/>
                <a:ea typeface="+mn-ea"/>
              </a:rPr>
              <a:t>Up</a:t>
            </a:r>
            <a:r>
              <a:rPr lang="zh-CN" altLang="en-US" sz="1400" dirty="0">
                <a:solidFill>
                  <a:schemeClr val="tx1">
                    <a:lumMod val="95000"/>
                    <a:lumOff val="5000"/>
                  </a:schemeClr>
                </a:solidFill>
                <a:latin typeface="+mn-ea"/>
                <a:ea typeface="+mn-ea"/>
              </a:rPr>
              <a:t>的取值</a:t>
            </a:r>
          </a:p>
        </p:txBody>
      </p:sp>
      <p:pic>
        <p:nvPicPr>
          <p:cNvPr id="8" name="图片 7">
            <a:extLst>
              <a:ext uri="{FF2B5EF4-FFF2-40B4-BE49-F238E27FC236}">
                <a16:creationId xmlns:a16="http://schemas.microsoft.com/office/drawing/2014/main" id="{95F2DB02-E505-444D-AD23-6DAAA00FF8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3421" y="5274952"/>
            <a:ext cx="4953691" cy="695422"/>
          </a:xfrm>
          <a:prstGeom prst="rect">
            <a:avLst/>
          </a:prstGeom>
        </p:spPr>
      </p:pic>
      <p:sp>
        <p:nvSpPr>
          <p:cNvPr id="26" name="燕尾形 10">
            <a:extLst>
              <a:ext uri="{FF2B5EF4-FFF2-40B4-BE49-F238E27FC236}">
                <a16:creationId xmlns:a16="http://schemas.microsoft.com/office/drawing/2014/main" id="{626C2EAA-5F80-46F6-AF9E-B4B3063B658A}"/>
              </a:ext>
            </a:extLst>
          </p:cNvPr>
          <p:cNvSpPr/>
          <p:nvPr/>
        </p:nvSpPr>
        <p:spPr>
          <a:xfrm>
            <a:off x="186092" y="1131034"/>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参数分析</a:t>
            </a:r>
          </a:p>
        </p:txBody>
      </p:sp>
    </p:spTree>
    <p:extLst>
      <p:ext uri="{BB962C8B-B14F-4D97-AF65-F5344CB8AC3E}">
        <p14:creationId xmlns:p14="http://schemas.microsoft.com/office/powerpoint/2010/main" val="12076820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5652120" y="1380339"/>
            <a:ext cx="3547664" cy="485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）断裂参数</a:t>
            </a:r>
            <a:r>
              <a:rPr lang="en-US" altLang="zh-CN" sz="1600" dirty="0">
                <a:solidFill>
                  <a:schemeClr val="tx1">
                    <a:lumMod val="95000"/>
                    <a:lumOff val="5000"/>
                  </a:schemeClr>
                </a:solidFill>
                <a:latin typeface="+mn-ea"/>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取值越小，荷载位移曲线越早出现下降段，试件断裂时对应的临界等效塑性应变和应力三轴度越低。</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）侧面角焊缝试件对应的断裂参数</a:t>
            </a:r>
            <a:r>
              <a:rPr lang="en-US" altLang="zh-CN" sz="1600" dirty="0">
                <a:solidFill>
                  <a:schemeClr val="tx1">
                    <a:lumMod val="95000"/>
                    <a:lumOff val="5000"/>
                  </a:schemeClr>
                </a:solidFill>
                <a:latin typeface="+mn-ea"/>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小于正面角焊缝，因为在单调加载过程中，侧面角焊缝处于纯剪状态，正面角焊缝承受正应力和剪应力，前者的应力三轴度低于后者。</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）断裂参数</a:t>
            </a:r>
            <a:r>
              <a:rPr lang="en-US" altLang="zh-CN" sz="1600" dirty="0">
                <a:solidFill>
                  <a:schemeClr val="tx1">
                    <a:lumMod val="95000"/>
                    <a:lumOff val="5000"/>
                  </a:schemeClr>
                </a:solidFill>
                <a:latin typeface="+mn-ea"/>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定义了有限元模型的损伤起始点，不同的断裂参数使得模型具有不同的断裂起始点，断裂参数越大，试件的极限荷载越高。</a:t>
            </a:r>
          </a:p>
        </p:txBody>
      </p:sp>
      <p:sp>
        <p:nvSpPr>
          <p:cNvPr id="31" name="TextBox 1">
            <a:extLst>
              <a:ext uri="{FF2B5EF4-FFF2-40B4-BE49-F238E27FC236}">
                <a16:creationId xmlns:a16="http://schemas.microsoft.com/office/drawing/2014/main" id="{BBAAD3C8-C735-4C4B-A134-A2E817BEAF95}"/>
              </a:ext>
            </a:extLst>
          </p:cNvPr>
          <p:cNvSpPr txBox="1"/>
          <p:nvPr/>
        </p:nvSpPr>
        <p:spPr>
          <a:xfrm>
            <a:off x="924225" y="3411629"/>
            <a:ext cx="463534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不同断裂参数</a:t>
            </a:r>
            <a:r>
              <a:rPr lang="en-US" altLang="zh-CN" sz="1400" dirty="0">
                <a:solidFill>
                  <a:schemeClr val="tx1">
                    <a:lumMod val="95000"/>
                    <a:lumOff val="5000"/>
                  </a:schemeClr>
                </a:solidFill>
                <a:latin typeface="+mn-ea"/>
                <a:ea typeface="+mn-ea"/>
              </a:rPr>
              <a:t>D2</a:t>
            </a:r>
            <a:r>
              <a:rPr lang="zh-CN" altLang="en-US" sz="1400" dirty="0">
                <a:solidFill>
                  <a:schemeClr val="tx1">
                    <a:lumMod val="95000"/>
                    <a:lumOff val="5000"/>
                  </a:schemeClr>
                </a:solidFill>
                <a:latin typeface="+mn-ea"/>
                <a:ea typeface="+mn-ea"/>
              </a:rPr>
              <a:t>对正面角焊缝荷载位移曲线的影响</a:t>
            </a:r>
          </a:p>
        </p:txBody>
      </p:sp>
      <p:sp>
        <p:nvSpPr>
          <p:cNvPr id="19" name="燕尾形 10">
            <a:extLst>
              <a:ext uri="{FF2B5EF4-FFF2-40B4-BE49-F238E27FC236}">
                <a16:creationId xmlns:a16="http://schemas.microsoft.com/office/drawing/2014/main" id="{86F43453-C2E2-4ECC-9345-6393310D70E5}"/>
              </a:ext>
            </a:extLst>
          </p:cNvPr>
          <p:cNvSpPr/>
          <p:nvPr/>
        </p:nvSpPr>
        <p:spPr>
          <a:xfrm>
            <a:off x="186092" y="1041640"/>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参数分析</a:t>
            </a:r>
          </a:p>
        </p:txBody>
      </p:sp>
      <p:pic>
        <p:nvPicPr>
          <p:cNvPr id="20" name="图片 19">
            <a:extLst>
              <a:ext uri="{FF2B5EF4-FFF2-40B4-BE49-F238E27FC236}">
                <a16:creationId xmlns:a16="http://schemas.microsoft.com/office/drawing/2014/main" id="{4BAA3C70-75EC-4BB0-A5A2-CC9799811E5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 y="1359386"/>
            <a:ext cx="2956443" cy="2157049"/>
          </a:xfrm>
          <a:prstGeom prst="rect">
            <a:avLst/>
          </a:prstGeom>
          <a:noFill/>
          <a:ln>
            <a:noFill/>
          </a:ln>
        </p:spPr>
      </p:pic>
      <p:pic>
        <p:nvPicPr>
          <p:cNvPr id="21" name="图片 20">
            <a:extLst>
              <a:ext uri="{FF2B5EF4-FFF2-40B4-BE49-F238E27FC236}">
                <a16:creationId xmlns:a16="http://schemas.microsoft.com/office/drawing/2014/main" id="{4565BC75-9320-4091-8750-D64E08CFB5A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5696" y="1392810"/>
            <a:ext cx="2829160" cy="2036190"/>
          </a:xfrm>
          <a:prstGeom prst="rect">
            <a:avLst/>
          </a:prstGeom>
          <a:noFill/>
          <a:ln>
            <a:noFill/>
          </a:ln>
        </p:spPr>
      </p:pic>
      <p:pic>
        <p:nvPicPr>
          <p:cNvPr id="22" name="图片 21">
            <a:extLst>
              <a:ext uri="{FF2B5EF4-FFF2-40B4-BE49-F238E27FC236}">
                <a16:creationId xmlns:a16="http://schemas.microsoft.com/office/drawing/2014/main" id="{FAF499D5-B055-4FB6-AB08-EB2F9123D835}"/>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200" y="3721035"/>
            <a:ext cx="2970690" cy="2257886"/>
          </a:xfrm>
          <a:prstGeom prst="rect">
            <a:avLst/>
          </a:prstGeom>
          <a:noFill/>
          <a:ln>
            <a:noFill/>
          </a:ln>
        </p:spPr>
      </p:pic>
      <p:pic>
        <p:nvPicPr>
          <p:cNvPr id="23" name="图片 22">
            <a:extLst>
              <a:ext uri="{FF2B5EF4-FFF2-40B4-BE49-F238E27FC236}">
                <a16:creationId xmlns:a16="http://schemas.microsoft.com/office/drawing/2014/main" id="{18A397AF-ADD1-4E68-899B-1BA305A2FBA4}"/>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75696" y="3746665"/>
            <a:ext cx="2829160" cy="2157048"/>
          </a:xfrm>
          <a:prstGeom prst="rect">
            <a:avLst/>
          </a:prstGeom>
          <a:noFill/>
          <a:ln>
            <a:noFill/>
          </a:ln>
        </p:spPr>
      </p:pic>
      <p:sp>
        <p:nvSpPr>
          <p:cNvPr id="24" name="TextBox 1">
            <a:extLst>
              <a:ext uri="{FF2B5EF4-FFF2-40B4-BE49-F238E27FC236}">
                <a16:creationId xmlns:a16="http://schemas.microsoft.com/office/drawing/2014/main" id="{7C4C01F3-87D0-43E2-B2D6-766432785CAD}"/>
              </a:ext>
            </a:extLst>
          </p:cNvPr>
          <p:cNvSpPr txBox="1"/>
          <p:nvPr/>
        </p:nvSpPr>
        <p:spPr>
          <a:xfrm>
            <a:off x="924225" y="5929147"/>
            <a:ext cx="463534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不同断裂参数</a:t>
            </a:r>
            <a:r>
              <a:rPr lang="en-US" altLang="zh-CN" sz="1400" dirty="0">
                <a:solidFill>
                  <a:schemeClr val="tx1">
                    <a:lumMod val="95000"/>
                    <a:lumOff val="5000"/>
                  </a:schemeClr>
                </a:solidFill>
                <a:latin typeface="+mn-ea"/>
                <a:ea typeface="+mn-ea"/>
              </a:rPr>
              <a:t>D2</a:t>
            </a:r>
            <a:r>
              <a:rPr lang="zh-CN" altLang="en-US" sz="1400" dirty="0">
                <a:solidFill>
                  <a:schemeClr val="tx1">
                    <a:lumMod val="95000"/>
                    <a:lumOff val="5000"/>
                  </a:schemeClr>
                </a:solidFill>
                <a:latin typeface="+mn-ea"/>
                <a:ea typeface="+mn-ea"/>
              </a:rPr>
              <a:t>对侧面角焊缝荷载位移曲线的影响</a:t>
            </a:r>
          </a:p>
        </p:txBody>
      </p:sp>
    </p:spTree>
    <p:extLst>
      <p:ext uri="{BB962C8B-B14F-4D97-AF65-F5344CB8AC3E}">
        <p14:creationId xmlns:p14="http://schemas.microsoft.com/office/powerpoint/2010/main" val="40493298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5652120" y="1626141"/>
            <a:ext cx="3384376" cy="37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）破坏位移</a:t>
            </a:r>
            <a:r>
              <a:rPr lang="en-US" altLang="zh-CN" sz="1600" dirty="0">
                <a:solidFill>
                  <a:schemeClr val="tx1">
                    <a:lumMod val="95000"/>
                    <a:lumOff val="5000"/>
                  </a:schemeClr>
                </a:solidFill>
                <a:latin typeface="+mn-ea"/>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的取值不同时，正面角焊缝试件和侧面角焊缝试件的极限荷载基本一致，即破坏位移</a:t>
            </a:r>
            <a:r>
              <a:rPr lang="en-US" altLang="zh-CN" sz="1600" dirty="0">
                <a:solidFill>
                  <a:schemeClr val="tx1">
                    <a:lumMod val="95000"/>
                    <a:lumOff val="5000"/>
                  </a:schemeClr>
                </a:solidFill>
                <a:latin typeface="+mn-ea"/>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的取值与有限元模型的损伤起始点无关。</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）破坏位移</a:t>
            </a:r>
            <a:r>
              <a:rPr lang="en-US" altLang="zh-CN" sz="1600" dirty="0">
                <a:solidFill>
                  <a:schemeClr val="tx1">
                    <a:lumMod val="95000"/>
                    <a:lumOff val="5000"/>
                  </a:schemeClr>
                </a:solidFill>
                <a:latin typeface="+mn-ea"/>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与有限元模型网格大小有关，其影响的是有限元模型发生破坏后达到极限荷载所发生的变形，当破坏位移取值</a:t>
            </a:r>
            <a:r>
              <a:rPr lang="en-US" altLang="zh-CN" sz="1600" dirty="0">
                <a:solidFill>
                  <a:schemeClr val="tx1">
                    <a:lumMod val="95000"/>
                    <a:lumOff val="5000"/>
                  </a:schemeClr>
                </a:solidFill>
                <a:latin typeface="+mn-ea"/>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越小，有限元模拟的极限位移越小。</a:t>
            </a:r>
          </a:p>
        </p:txBody>
      </p:sp>
      <p:sp>
        <p:nvSpPr>
          <p:cNvPr id="31" name="TextBox 1">
            <a:extLst>
              <a:ext uri="{FF2B5EF4-FFF2-40B4-BE49-F238E27FC236}">
                <a16:creationId xmlns:a16="http://schemas.microsoft.com/office/drawing/2014/main" id="{BBAAD3C8-C735-4C4B-A134-A2E817BEAF95}"/>
              </a:ext>
            </a:extLst>
          </p:cNvPr>
          <p:cNvSpPr txBox="1"/>
          <p:nvPr/>
        </p:nvSpPr>
        <p:spPr>
          <a:xfrm>
            <a:off x="924225" y="3411629"/>
            <a:ext cx="463534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不同破坏位移</a:t>
            </a:r>
            <a:r>
              <a:rPr lang="en-US" altLang="zh-CN" sz="1400" dirty="0">
                <a:solidFill>
                  <a:schemeClr val="tx1">
                    <a:lumMod val="95000"/>
                    <a:lumOff val="5000"/>
                  </a:schemeClr>
                </a:solidFill>
                <a:latin typeface="+mn-ea"/>
                <a:ea typeface="+mn-ea"/>
              </a:rPr>
              <a:t>Up</a:t>
            </a:r>
            <a:r>
              <a:rPr lang="zh-CN" altLang="en-US" sz="1400" dirty="0">
                <a:solidFill>
                  <a:schemeClr val="tx1">
                    <a:lumMod val="95000"/>
                    <a:lumOff val="5000"/>
                  </a:schemeClr>
                </a:solidFill>
                <a:latin typeface="+mn-ea"/>
                <a:ea typeface="+mn-ea"/>
              </a:rPr>
              <a:t>对正面角焊缝荷载位移曲线的影响</a:t>
            </a:r>
          </a:p>
        </p:txBody>
      </p:sp>
      <p:sp>
        <p:nvSpPr>
          <p:cNvPr id="19" name="燕尾形 10">
            <a:extLst>
              <a:ext uri="{FF2B5EF4-FFF2-40B4-BE49-F238E27FC236}">
                <a16:creationId xmlns:a16="http://schemas.microsoft.com/office/drawing/2014/main" id="{86F43453-C2E2-4ECC-9345-6393310D70E5}"/>
              </a:ext>
            </a:extLst>
          </p:cNvPr>
          <p:cNvSpPr/>
          <p:nvPr/>
        </p:nvSpPr>
        <p:spPr>
          <a:xfrm>
            <a:off x="186092" y="1041640"/>
            <a:ext cx="1549259" cy="319086"/>
          </a:xfrm>
          <a:prstGeom prst="chevron">
            <a:avLst/>
          </a:prstGeom>
          <a:solidFill>
            <a:srgbClr val="A225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参数分析</a:t>
            </a:r>
          </a:p>
        </p:txBody>
      </p:sp>
      <p:sp>
        <p:nvSpPr>
          <p:cNvPr id="24" name="TextBox 1">
            <a:extLst>
              <a:ext uri="{FF2B5EF4-FFF2-40B4-BE49-F238E27FC236}">
                <a16:creationId xmlns:a16="http://schemas.microsoft.com/office/drawing/2014/main" id="{7C4C01F3-87D0-43E2-B2D6-766432785CAD}"/>
              </a:ext>
            </a:extLst>
          </p:cNvPr>
          <p:cNvSpPr txBox="1"/>
          <p:nvPr/>
        </p:nvSpPr>
        <p:spPr>
          <a:xfrm>
            <a:off x="924225" y="5929147"/>
            <a:ext cx="463534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不同</a:t>
            </a:r>
            <a:r>
              <a:rPr lang="zh-CN" altLang="en-US" sz="1400" dirty="0">
                <a:solidFill>
                  <a:schemeClr val="tx1">
                    <a:lumMod val="95000"/>
                    <a:lumOff val="5000"/>
                  </a:schemeClr>
                </a:solidFill>
                <a:latin typeface="+mn-ea"/>
              </a:rPr>
              <a:t>破坏位移</a:t>
            </a:r>
            <a:r>
              <a:rPr lang="en-US" altLang="zh-CN" sz="1400" dirty="0">
                <a:solidFill>
                  <a:schemeClr val="tx1">
                    <a:lumMod val="95000"/>
                    <a:lumOff val="5000"/>
                  </a:schemeClr>
                </a:solidFill>
                <a:latin typeface="+mn-ea"/>
              </a:rPr>
              <a:t>Up</a:t>
            </a:r>
            <a:r>
              <a:rPr lang="zh-CN" altLang="en-US" sz="1400" dirty="0">
                <a:solidFill>
                  <a:schemeClr val="tx1">
                    <a:lumMod val="95000"/>
                    <a:lumOff val="5000"/>
                  </a:schemeClr>
                </a:solidFill>
                <a:latin typeface="+mn-ea"/>
                <a:ea typeface="+mn-ea"/>
              </a:rPr>
              <a:t>对侧面角焊缝荷载位移曲线的影响</a:t>
            </a:r>
          </a:p>
        </p:txBody>
      </p:sp>
      <p:pic>
        <p:nvPicPr>
          <p:cNvPr id="25" name="图片 24">
            <a:extLst>
              <a:ext uri="{FF2B5EF4-FFF2-40B4-BE49-F238E27FC236}">
                <a16:creationId xmlns:a16="http://schemas.microsoft.com/office/drawing/2014/main" id="{3C108B60-C9B5-42F3-BFEA-B2CD03E4F0E6}"/>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0" y="1389819"/>
            <a:ext cx="2710222" cy="2111014"/>
          </a:xfrm>
          <a:prstGeom prst="rect">
            <a:avLst/>
          </a:prstGeom>
          <a:noFill/>
          <a:ln>
            <a:noFill/>
          </a:ln>
        </p:spPr>
      </p:pic>
      <p:pic>
        <p:nvPicPr>
          <p:cNvPr id="26" name="图片 25">
            <a:extLst>
              <a:ext uri="{FF2B5EF4-FFF2-40B4-BE49-F238E27FC236}">
                <a16:creationId xmlns:a16="http://schemas.microsoft.com/office/drawing/2014/main" id="{495D05EA-89F0-4D5B-9CBE-1BFCBF10105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6887" y="1424641"/>
            <a:ext cx="2710222" cy="2076192"/>
          </a:xfrm>
          <a:prstGeom prst="rect">
            <a:avLst/>
          </a:prstGeom>
          <a:noFill/>
          <a:ln>
            <a:noFill/>
          </a:ln>
        </p:spPr>
      </p:pic>
      <p:pic>
        <p:nvPicPr>
          <p:cNvPr id="27" name="图片 26">
            <a:extLst>
              <a:ext uri="{FF2B5EF4-FFF2-40B4-BE49-F238E27FC236}">
                <a16:creationId xmlns:a16="http://schemas.microsoft.com/office/drawing/2014/main" id="{3ECF8B12-A326-4BA3-8D2F-7E088AEE0505}"/>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77" y="3787512"/>
            <a:ext cx="2684715" cy="2076192"/>
          </a:xfrm>
          <a:prstGeom prst="rect">
            <a:avLst/>
          </a:prstGeom>
          <a:noFill/>
          <a:ln>
            <a:noFill/>
          </a:ln>
        </p:spPr>
      </p:pic>
      <p:pic>
        <p:nvPicPr>
          <p:cNvPr id="28" name="图片 27">
            <a:extLst>
              <a:ext uri="{FF2B5EF4-FFF2-40B4-BE49-F238E27FC236}">
                <a16:creationId xmlns:a16="http://schemas.microsoft.com/office/drawing/2014/main" id="{7037DD8C-6487-4468-8490-B684208ADDE5}"/>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1739" y="3841350"/>
            <a:ext cx="2601809" cy="1969500"/>
          </a:xfrm>
          <a:prstGeom prst="rect">
            <a:avLst/>
          </a:prstGeom>
          <a:noFill/>
          <a:ln>
            <a:noFill/>
          </a:ln>
        </p:spPr>
      </p:pic>
    </p:spTree>
    <p:extLst>
      <p:ext uri="{BB962C8B-B14F-4D97-AF65-F5344CB8AC3E}">
        <p14:creationId xmlns:p14="http://schemas.microsoft.com/office/powerpoint/2010/main" val="29024856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611560" y="2026833"/>
            <a:ext cx="7394202" cy="1154576"/>
            <a:chOff x="-15250" y="-479766"/>
            <a:chExt cx="5076442" cy="960148"/>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15250" y="-479766"/>
              <a:ext cx="5076442" cy="923671"/>
              <a:chOff x="-15250" y="-479766"/>
              <a:chExt cx="5076442" cy="923671"/>
            </a:xfrm>
          </p:grpSpPr>
          <p:sp>
            <p:nvSpPr>
              <p:cNvPr id="18442" name="直接连接符 6"/>
              <p:cNvSpPr>
                <a:spLocks noChangeShapeType="1"/>
              </p:cNvSpPr>
              <p:nvPr/>
            </p:nvSpPr>
            <p:spPr bwMode="auto">
              <a:xfrm>
                <a:off x="335557" y="291782"/>
                <a:ext cx="4570231"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8443" name="矩形 7"/>
              <p:cNvSpPr>
                <a:spLocks noChangeArrowheads="1"/>
              </p:cNvSpPr>
              <p:nvPr/>
            </p:nvSpPr>
            <p:spPr bwMode="auto">
              <a:xfrm rot="-1431031">
                <a:off x="-15250" y="34783"/>
                <a:ext cx="321601" cy="409122"/>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sp>
            <p:nvSpPr>
              <p:cNvPr id="10249" name="TextBox 8"/>
              <p:cNvSpPr>
                <a:spLocks noChangeArrowheads="1"/>
              </p:cNvSpPr>
              <p:nvPr/>
            </p:nvSpPr>
            <p:spPr bwMode="auto">
              <a:xfrm>
                <a:off x="180152" y="-479766"/>
                <a:ext cx="4881040" cy="69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sz="2400" dirty="0">
                    <a:latin typeface="+mj-lt"/>
                    <a:cs typeface="Times New Roman" pitchFamily="18" charset="0"/>
                  </a:rPr>
                  <a:t>第</a:t>
                </a:r>
                <a:r>
                  <a:rPr lang="en-US" altLang="zh-CN" sz="2400" dirty="0">
                    <a:latin typeface="+mj-lt"/>
                    <a:cs typeface="Times New Roman" pitchFamily="18" charset="0"/>
                  </a:rPr>
                  <a:t>2</a:t>
                </a:r>
                <a:r>
                  <a:rPr lang="zh-CN" altLang="en-US" sz="2400" dirty="0">
                    <a:latin typeface="+mj-lt"/>
                    <a:cs typeface="Times New Roman" pitchFamily="18" charset="0"/>
                  </a:rPr>
                  <a:t>章</a:t>
                </a:r>
                <a:r>
                  <a:rPr lang="en-US" altLang="zh-CN" sz="2400" dirty="0">
                    <a:latin typeface="+mj-lt"/>
                    <a:cs typeface="Times New Roman" pitchFamily="18" charset="0"/>
                  </a:rPr>
                  <a:t>.</a:t>
                </a:r>
                <a:r>
                  <a:rPr lang="zh-CN" altLang="en-US" sz="2400" dirty="0">
                    <a:latin typeface="+mj-lt"/>
                    <a:cs typeface="Times New Roman" pitchFamily="18" charset="0"/>
                  </a:rPr>
                  <a:t>单调加载作用下高强钢和熔敷金属材料的本构模型标定</a:t>
                </a:r>
                <a:endParaRPr lang="zh-CN" altLang="en-US" sz="2400" dirty="0">
                  <a:latin typeface="Times New Roman" pitchFamily="18" charset="0"/>
                  <a:cs typeface="Times New Roman" pitchFamily="18" charset="0"/>
                </a:endParaRPr>
              </a:p>
            </p:txBody>
          </p:sp>
          <p:sp>
            <p:nvSpPr>
              <p:cNvPr id="18445" name="TextBox 9"/>
              <p:cNvSpPr>
                <a:spLocks noChangeArrowheads="1"/>
              </p:cNvSpPr>
              <p:nvPr/>
            </p:nvSpPr>
            <p:spPr bwMode="auto">
              <a:xfrm>
                <a:off x="117107" y="38987"/>
                <a:ext cx="360040" cy="33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r>
                  <a:rPr lang="en-US" altLang="zh-CN" sz="2000" b="1">
                    <a:solidFill>
                      <a:schemeClr val="bg1"/>
                    </a:solidFill>
                  </a:rPr>
                  <a:t>1</a:t>
                </a:r>
                <a:endParaRPr lang="zh-CN" altLang="en-US" sz="1800">
                  <a:latin typeface="Arial" pitchFamily="34" charset="0"/>
                  <a:ea typeface="宋体" pitchFamily="2" charset="-122"/>
                </a:endParaRPr>
              </a:p>
            </p:txBody>
          </p:sp>
        </p:grpSp>
      </p:grpSp>
      <p:sp>
        <p:nvSpPr>
          <p:cNvPr id="16388" name="TextBox 10"/>
          <p:cNvSpPr>
            <a:spLocks noChangeArrowheads="1"/>
          </p:cNvSpPr>
          <p:nvPr/>
        </p:nvSpPr>
        <p:spPr bwMode="auto">
          <a:xfrm>
            <a:off x="2393231" y="3211246"/>
            <a:ext cx="4357538" cy="295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引言</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高强钢</a:t>
            </a:r>
            <a:r>
              <a:rPr lang="en-US" altLang="zh-CN" sz="1800" dirty="0">
                <a:solidFill>
                  <a:schemeClr val="tx1">
                    <a:lumMod val="75000"/>
                    <a:lumOff val="25000"/>
                  </a:schemeClr>
                </a:solidFill>
              </a:rPr>
              <a:t>Q890D</a:t>
            </a:r>
            <a:r>
              <a:rPr lang="zh-CN" altLang="en-US" sz="1800" dirty="0">
                <a:solidFill>
                  <a:schemeClr val="tx1">
                    <a:lumMod val="75000"/>
                    <a:lumOff val="25000"/>
                  </a:schemeClr>
                </a:solidFill>
              </a:rPr>
              <a:t>单调拉伸试验研究</a:t>
            </a: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高强度焊材</a:t>
            </a:r>
            <a:r>
              <a:rPr lang="en-US" altLang="zh-CN" sz="1800" dirty="0">
                <a:solidFill>
                  <a:schemeClr val="tx1">
                    <a:lumMod val="75000"/>
                    <a:lumOff val="25000"/>
                  </a:schemeClr>
                </a:solidFill>
              </a:rPr>
              <a:t>ER120S-G</a:t>
            </a:r>
            <a:r>
              <a:rPr lang="zh-CN" altLang="en-US" sz="1800" dirty="0">
                <a:solidFill>
                  <a:schemeClr val="tx1">
                    <a:lumMod val="75000"/>
                    <a:lumOff val="25000"/>
                  </a:schemeClr>
                </a:solidFill>
              </a:rPr>
              <a:t>单调拉伸试验研究</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材料本构模型的标定</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本章小结</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endParaRPr lang="en-US" altLang="zh-CN" sz="18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pPr>
              <a:defRPr/>
            </a:pPr>
            <a:fld id="{CDCD2DB9-F9A3-45B0-96B3-6D337C1D2892}" type="slidenum">
              <a:rPr lang="zh-CN" altLang="en-US" smtClean="0"/>
              <a:pPr>
                <a:defRPr/>
              </a:pPr>
              <a:t>6</a:t>
            </a:fld>
            <a:endParaRPr lang="zh-CN" altLang="en-US" sz="1800">
              <a:solidFill>
                <a:schemeClr val="tx1"/>
              </a:solidFill>
              <a:ea typeface="宋体" pitchFamily="2" charset="-122"/>
            </a:endParaRPr>
          </a:p>
        </p:txBody>
      </p:sp>
      <p:grpSp>
        <p:nvGrpSpPr>
          <p:cNvPr id="13" name="组合 12">
            <a:extLst>
              <a:ext uri="{FF2B5EF4-FFF2-40B4-BE49-F238E27FC236}">
                <a16:creationId xmlns:a16="http://schemas.microsoft.com/office/drawing/2014/main" id="{2B9C00EF-94DC-4C2B-8D65-C65805588519}"/>
              </a:ext>
            </a:extLst>
          </p:cNvPr>
          <p:cNvGrpSpPr/>
          <p:nvPr/>
        </p:nvGrpSpPr>
        <p:grpSpPr>
          <a:xfrm>
            <a:off x="0" y="6328555"/>
            <a:ext cx="9144000" cy="529836"/>
            <a:chOff x="0" y="6328164"/>
            <a:chExt cx="9144000" cy="529836"/>
          </a:xfrm>
        </p:grpSpPr>
        <p:pic>
          <p:nvPicPr>
            <p:cNvPr id="14" name="图片 13">
              <a:extLst>
                <a:ext uri="{FF2B5EF4-FFF2-40B4-BE49-F238E27FC236}">
                  <a16:creationId xmlns:a16="http://schemas.microsoft.com/office/drawing/2014/main" id="{C9B096B3-FE54-485F-9325-6933497E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7" name="Picture 2">
              <a:extLst>
                <a:ext uri="{FF2B5EF4-FFF2-40B4-BE49-F238E27FC236}">
                  <a16:creationId xmlns:a16="http://schemas.microsoft.com/office/drawing/2014/main" id="{65BBCFF7-4579-4418-B1CD-A63655E1BA2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a16="http://schemas.microsoft.com/office/drawing/2014/main" id="{03D9C325-89C3-4C61-9A45-57003457C239}"/>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a:extLst>
              <a:ext uri="{FF2B5EF4-FFF2-40B4-BE49-F238E27FC236}">
                <a16:creationId xmlns:a16="http://schemas.microsoft.com/office/drawing/2014/main" id="{7E95EDCE-3B3A-442C-854A-482E22FD0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Tree>
    <p:extLst>
      <p:ext uri="{BB962C8B-B14F-4D97-AF65-F5344CB8AC3E}">
        <p14:creationId xmlns:p14="http://schemas.microsoft.com/office/powerpoint/2010/main" val="141520016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有限元模型</a:t>
            </a:r>
          </a:p>
        </p:txBody>
      </p:sp>
      <p:sp>
        <p:nvSpPr>
          <p:cNvPr id="34" name="TextBox 61"/>
          <p:cNvSpPr>
            <a:spLocks noChangeArrowheads="1"/>
          </p:cNvSpPr>
          <p:nvPr/>
        </p:nvSpPr>
        <p:spPr bwMode="auto">
          <a:xfrm>
            <a:off x="509588" y="115888"/>
            <a:ext cx="4420865"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5.</a:t>
            </a:r>
            <a:r>
              <a:rPr lang="zh-CN" altLang="en-US" sz="2000" b="1" dirty="0">
                <a:solidFill>
                  <a:schemeClr val="bg1"/>
                </a:solidFill>
              </a:rPr>
              <a:t>不同加载角度下角焊缝有限元分析</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7" name="燕尾形 11">
            <a:extLst>
              <a:ext uri="{FF2B5EF4-FFF2-40B4-BE49-F238E27FC236}">
                <a16:creationId xmlns:a16="http://schemas.microsoft.com/office/drawing/2014/main" id="{EE433A2E-7C63-4FC0-8560-007E0AB99877}"/>
              </a:ext>
            </a:extLst>
          </p:cNvPr>
          <p:cNvSpPr/>
          <p:nvPr/>
        </p:nvSpPr>
        <p:spPr>
          <a:xfrm>
            <a:off x="5652120" y="695263"/>
            <a:ext cx="1697990" cy="321121"/>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有限元隐式分析</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2090372"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有限元显式分析</a:t>
            </a:r>
          </a:p>
        </p:txBody>
      </p:sp>
      <p:sp>
        <p:nvSpPr>
          <p:cNvPr id="43" name="矩形 1">
            <a:extLst>
              <a:ext uri="{FF2B5EF4-FFF2-40B4-BE49-F238E27FC236}">
                <a16:creationId xmlns:a16="http://schemas.microsoft.com/office/drawing/2014/main" id="{A5F967BE-C9D0-4F46-9718-EFFAAA227B46}"/>
              </a:ext>
            </a:extLst>
          </p:cNvPr>
          <p:cNvSpPr>
            <a:spLocks noChangeArrowheads="1"/>
          </p:cNvSpPr>
          <p:nvPr/>
        </p:nvSpPr>
        <p:spPr bwMode="auto">
          <a:xfrm>
            <a:off x="162303" y="1427610"/>
            <a:ext cx="8819393" cy="411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隐式分析模型可以近似模拟出试件的破坏面和承载力，有限元模拟的荷载位移曲线与试验曲线在试件达到极限荷载之前吻合较好，达到极限荷载后，由于有限元模型未考虑材料的断裂行为，导致有限元的模拟曲线持续上升，无法模拟得到下降段。</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）有限元显式分析模型考虑了材料强度损伤和开裂（单元删除），有限元得到的荷载位移曲线和试验曲线吻合较好，并且在达到极限荷载后有下降段。</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）正面角焊缝和侧面角焊缝有限元显式分析得到的极限荷载都比试验值高，其相对误差分别为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4.6%/14.2%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；有限元得到的极限位移与试验值接近，其相对误差仅为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0.7%/2.4%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）断裂参数</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定义了有限元模型的损伤起始点，不同的断裂参数使得模型具有不同的断裂起始点，每个试件的极限荷载也不同，断裂参数越大，试件的极限荷载越高。</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破坏位移</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Up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的取值与有限元模型的损伤起始点无关，其影响的是有限元模型发生破坏后达到极限荷载所发生的变形，当破坏位移取值越小，有限元模拟的极限位移越小。</a:t>
            </a:r>
          </a:p>
        </p:txBody>
      </p:sp>
    </p:spTree>
    <p:extLst>
      <p:ext uri="{BB962C8B-B14F-4D97-AF65-F5344CB8AC3E}">
        <p14:creationId xmlns:p14="http://schemas.microsoft.com/office/powerpoint/2010/main" val="61675359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1589370" y="2219064"/>
            <a:ext cx="6222990" cy="653033"/>
            <a:chOff x="-161268" y="-62682"/>
            <a:chExt cx="5212778" cy="543064"/>
          </a:xfrm>
        </p:grpSpPr>
        <p:sp>
          <p:nvSpPr>
            <p:cNvPr id="18440" name="矩形 4"/>
            <p:cNvSpPr>
              <a:spLocks noChangeArrowheads="1"/>
            </p:cNvSpPr>
            <p:nvPr/>
          </p:nvSpPr>
          <p:spPr bwMode="auto">
            <a:xfrm rot="-1431031">
              <a:off x="70012" y="5232"/>
              <a:ext cx="643801" cy="47515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18441" name="Group 5"/>
            <p:cNvGrpSpPr>
              <a:grpSpLocks/>
            </p:cNvGrpSpPr>
            <p:nvPr/>
          </p:nvGrpSpPr>
          <p:grpSpPr bwMode="auto">
            <a:xfrm>
              <a:off x="-161268" y="-62682"/>
              <a:ext cx="5212778" cy="407366"/>
              <a:chOff x="-161268" y="-62682"/>
              <a:chExt cx="5212778" cy="407366"/>
            </a:xfrm>
          </p:grpSpPr>
          <p:sp>
            <p:nvSpPr>
              <p:cNvPr id="18442" name="直接连接符 6"/>
              <p:cNvSpPr>
                <a:spLocks noChangeShapeType="1"/>
              </p:cNvSpPr>
              <p:nvPr/>
            </p:nvSpPr>
            <p:spPr bwMode="auto">
              <a:xfrm>
                <a:off x="-24647" y="344684"/>
                <a:ext cx="4960295" cy="0"/>
              </a:xfrm>
              <a:prstGeom prst="line">
                <a:avLst/>
              </a:prstGeom>
              <a:noFill/>
              <a:ln w="9525">
                <a:solidFill>
                  <a:srgbClr val="827C7A"/>
                </a:solidFill>
                <a:prstDash val="sysDash"/>
                <a:round/>
                <a:headEnd type="diamond" w="med" len="me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10249" name="TextBox 8"/>
              <p:cNvSpPr>
                <a:spLocks noChangeArrowheads="1"/>
              </p:cNvSpPr>
              <p:nvPr/>
            </p:nvSpPr>
            <p:spPr bwMode="auto">
              <a:xfrm>
                <a:off x="-161268" y="-62682"/>
                <a:ext cx="5212778" cy="38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defRPr/>
                </a:pPr>
                <a:r>
                  <a:rPr lang="zh-CN" altLang="en-US" sz="2400" dirty="0">
                    <a:latin typeface="+mj-lt"/>
                    <a:cs typeface="Times New Roman" pitchFamily="18" charset="0"/>
                  </a:rPr>
                  <a:t>第</a:t>
                </a:r>
                <a:r>
                  <a:rPr lang="en-US" altLang="zh-CN" sz="2400" dirty="0">
                    <a:latin typeface="+mj-lt"/>
                    <a:cs typeface="Times New Roman" pitchFamily="18" charset="0"/>
                  </a:rPr>
                  <a:t>6</a:t>
                </a:r>
                <a:r>
                  <a:rPr lang="zh-CN" altLang="en-US" sz="2400" dirty="0">
                    <a:latin typeface="+mj-lt"/>
                    <a:cs typeface="Times New Roman" pitchFamily="18" charset="0"/>
                  </a:rPr>
                  <a:t>章</a:t>
                </a:r>
                <a:r>
                  <a:rPr lang="en-US" altLang="zh-CN" sz="2400" dirty="0">
                    <a:latin typeface="+mj-lt"/>
                    <a:cs typeface="Times New Roman" pitchFamily="18" charset="0"/>
                  </a:rPr>
                  <a:t>.</a:t>
                </a:r>
                <a:r>
                  <a:rPr lang="zh-CN" altLang="en-US" sz="2400" dirty="0">
                    <a:latin typeface="+mj-lt"/>
                    <a:cs typeface="Times New Roman" pitchFamily="18" charset="0"/>
                  </a:rPr>
                  <a:t>结论与展望</a:t>
                </a:r>
                <a:endParaRPr lang="zh-CN" altLang="en-US" sz="2400" dirty="0">
                  <a:latin typeface="Times New Roman" pitchFamily="18" charset="0"/>
                  <a:cs typeface="Times New Roman" pitchFamily="18" charset="0"/>
                </a:endParaRPr>
              </a:p>
            </p:txBody>
          </p:sp>
        </p:grpSp>
      </p:grpSp>
      <p:sp>
        <p:nvSpPr>
          <p:cNvPr id="16388" name="TextBox 10"/>
          <p:cNvSpPr>
            <a:spLocks noChangeArrowheads="1"/>
          </p:cNvSpPr>
          <p:nvPr/>
        </p:nvSpPr>
        <p:spPr bwMode="auto">
          <a:xfrm>
            <a:off x="3059832" y="2888940"/>
            <a:ext cx="3025390" cy="12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本文的主要工作</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本文的主要结论</a:t>
            </a:r>
            <a:endParaRPr lang="en-US" altLang="zh-CN" sz="1800" dirty="0">
              <a:solidFill>
                <a:schemeClr val="tx1">
                  <a:lumMod val="75000"/>
                  <a:lumOff val="25000"/>
                </a:schemeClr>
              </a:solidFill>
            </a:endParaRPr>
          </a:p>
          <a:p>
            <a:pPr eaLnBrk="1" hangingPunct="1">
              <a:lnSpc>
                <a:spcPct val="150000"/>
              </a:lnSpc>
              <a:spcBef>
                <a:spcPct val="0"/>
              </a:spcBef>
              <a:buFont typeface="Wingdings" pitchFamily="2" charset="2"/>
              <a:buChar char="Ø"/>
              <a:defRPr/>
            </a:pPr>
            <a:r>
              <a:rPr lang="zh-CN" altLang="en-US" sz="1800" dirty="0">
                <a:solidFill>
                  <a:schemeClr val="tx1">
                    <a:lumMod val="75000"/>
                    <a:lumOff val="25000"/>
                  </a:schemeClr>
                </a:solidFill>
              </a:rPr>
              <a:t>展望</a:t>
            </a:r>
            <a:endParaRPr lang="en-US" altLang="zh-CN" sz="18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pPr>
              <a:defRPr/>
            </a:pPr>
            <a:fld id="{CDCD2DB9-F9A3-45B0-96B3-6D337C1D2892}" type="slidenum">
              <a:rPr lang="zh-CN" altLang="en-US" smtClean="0"/>
              <a:pPr>
                <a:defRPr/>
              </a:pPr>
              <a:t>61</a:t>
            </a:fld>
            <a:endParaRPr lang="zh-CN" altLang="en-US" sz="1800">
              <a:solidFill>
                <a:schemeClr val="tx1"/>
              </a:solidFill>
              <a:ea typeface="宋体" pitchFamily="2" charset="-122"/>
            </a:endParaRPr>
          </a:p>
        </p:txBody>
      </p:sp>
      <p:grpSp>
        <p:nvGrpSpPr>
          <p:cNvPr id="11" name="组合 10">
            <a:extLst>
              <a:ext uri="{FF2B5EF4-FFF2-40B4-BE49-F238E27FC236}">
                <a16:creationId xmlns:a16="http://schemas.microsoft.com/office/drawing/2014/main" id="{B1AC751C-E93C-4B49-80DD-6CC658F3F617}"/>
              </a:ext>
            </a:extLst>
          </p:cNvPr>
          <p:cNvGrpSpPr/>
          <p:nvPr/>
        </p:nvGrpSpPr>
        <p:grpSpPr>
          <a:xfrm>
            <a:off x="0" y="6328555"/>
            <a:ext cx="9144000" cy="529836"/>
            <a:chOff x="0" y="6328164"/>
            <a:chExt cx="9144000" cy="529836"/>
          </a:xfrm>
        </p:grpSpPr>
        <p:pic>
          <p:nvPicPr>
            <p:cNvPr id="12" name="图片 11">
              <a:extLst>
                <a:ext uri="{FF2B5EF4-FFF2-40B4-BE49-F238E27FC236}">
                  <a16:creationId xmlns:a16="http://schemas.microsoft.com/office/drawing/2014/main" id="{201F1D55-792B-4070-B5B9-2C326F2A9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3" name="Picture 2">
              <a:extLst>
                <a:ext uri="{FF2B5EF4-FFF2-40B4-BE49-F238E27FC236}">
                  <a16:creationId xmlns:a16="http://schemas.microsoft.com/office/drawing/2014/main" id="{EBF63978-EFC4-4A32-911D-E44D33B33A6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a:extLst>
                <a:ext uri="{FF2B5EF4-FFF2-40B4-BE49-F238E27FC236}">
                  <a16:creationId xmlns:a16="http://schemas.microsoft.com/office/drawing/2014/main" id="{7F831120-6520-4C21-B498-FEA4040DF0E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a:extLst>
              <a:ext uri="{FF2B5EF4-FFF2-40B4-BE49-F238E27FC236}">
                <a16:creationId xmlns:a16="http://schemas.microsoft.com/office/drawing/2014/main" id="{FDFE4D45-4C06-4D01-A509-D9E92020E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Tree>
    <p:extLst>
      <p:ext uri="{BB962C8B-B14F-4D97-AF65-F5344CB8AC3E}">
        <p14:creationId xmlns:p14="http://schemas.microsoft.com/office/powerpoint/2010/main" val="20119128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本文的主要工作</a:t>
            </a:r>
          </a:p>
        </p:txBody>
      </p:sp>
      <p:sp>
        <p:nvSpPr>
          <p:cNvPr id="34" name="TextBox 61"/>
          <p:cNvSpPr>
            <a:spLocks noChangeArrowheads="1"/>
          </p:cNvSpPr>
          <p:nvPr/>
        </p:nvSpPr>
        <p:spPr bwMode="auto">
          <a:xfrm>
            <a:off x="509589" y="115888"/>
            <a:ext cx="1790988"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6.</a:t>
            </a:r>
            <a:r>
              <a:rPr lang="zh-CN" altLang="en-US" sz="2000" b="1" dirty="0">
                <a:solidFill>
                  <a:schemeClr val="bg1"/>
                </a:solidFill>
              </a:rPr>
              <a:t>结论与展望</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本文的主要结论</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1697990"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展望</a:t>
            </a:r>
          </a:p>
        </p:txBody>
      </p:sp>
      <p:sp>
        <p:nvSpPr>
          <p:cNvPr id="14" name="椭圆 13">
            <a:extLst>
              <a:ext uri="{FF2B5EF4-FFF2-40B4-BE49-F238E27FC236}">
                <a16:creationId xmlns:a16="http://schemas.microsoft.com/office/drawing/2014/main" id="{505A7097-1CA6-4A78-A232-A0B85AF51A60}"/>
              </a:ext>
            </a:extLst>
          </p:cNvPr>
          <p:cNvSpPr/>
          <p:nvPr/>
        </p:nvSpPr>
        <p:spPr bwMode="auto">
          <a:xfrm>
            <a:off x="4722084" y="1051293"/>
            <a:ext cx="1815129" cy="1773385"/>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DIC</a:t>
            </a: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监测下焊缝区域应变发展特征</a:t>
            </a:r>
          </a:p>
        </p:txBody>
      </p:sp>
      <p:sp>
        <p:nvSpPr>
          <p:cNvPr id="15" name="椭圆 14">
            <a:extLst>
              <a:ext uri="{FF2B5EF4-FFF2-40B4-BE49-F238E27FC236}">
                <a16:creationId xmlns:a16="http://schemas.microsoft.com/office/drawing/2014/main" id="{A63604B3-6026-4F68-B478-629F81D06F53}"/>
              </a:ext>
            </a:extLst>
          </p:cNvPr>
          <p:cNvSpPr/>
          <p:nvPr/>
        </p:nvSpPr>
        <p:spPr bwMode="auto">
          <a:xfrm>
            <a:off x="208251" y="1917438"/>
            <a:ext cx="1819162" cy="1746091"/>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latin typeface="Arial" panose="020B0604020202020204" pitchFamily="34" charset="0"/>
                <a:ea typeface="微软雅黑" panose="020B0503020204020204" pitchFamily="34" charset="-122"/>
                <a:sym typeface="Arial" panose="020B0604020202020204" pitchFamily="34" charset="0"/>
              </a:rPr>
              <a:t>高强钢和熔敷金属单调拉伸材性试验</a:t>
            </a:r>
          </a:p>
        </p:txBody>
      </p:sp>
      <p:sp>
        <p:nvSpPr>
          <p:cNvPr id="17" name="燕尾形箭头 2">
            <a:extLst>
              <a:ext uri="{FF2B5EF4-FFF2-40B4-BE49-F238E27FC236}">
                <a16:creationId xmlns:a16="http://schemas.microsoft.com/office/drawing/2014/main" id="{CA6F01B5-C41D-46B5-B698-BC5EB63EEA35}"/>
              </a:ext>
            </a:extLst>
          </p:cNvPr>
          <p:cNvSpPr/>
          <p:nvPr/>
        </p:nvSpPr>
        <p:spPr>
          <a:xfrm rot="19787746">
            <a:off x="4257676" y="2981694"/>
            <a:ext cx="798407" cy="679764"/>
          </a:xfrm>
          <a:prstGeom prst="notchedRightArrow">
            <a:avLst/>
          </a:prstGeom>
          <a:solidFill>
            <a:srgbClr val="045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C383744-6A7E-4616-8605-3F90B5059636}"/>
              </a:ext>
            </a:extLst>
          </p:cNvPr>
          <p:cNvSpPr/>
          <p:nvPr/>
        </p:nvSpPr>
        <p:spPr bwMode="auto">
          <a:xfrm>
            <a:off x="2607974" y="3496212"/>
            <a:ext cx="1815127" cy="1702074"/>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fontAlgn="auto">
              <a:spcBef>
                <a:spcPts val="0"/>
              </a:spcBef>
              <a:spcAft>
                <a:spcPts val="0"/>
              </a:spcAft>
              <a:defRPr/>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高强钢角焊缝试验研究</a:t>
            </a:r>
          </a:p>
          <a:p>
            <a:pPr algn="ctr" eaLnBrk="1" fontAlgn="auto" hangingPunct="1">
              <a:spcBef>
                <a:spcPts val="0"/>
              </a:spcBef>
              <a:spcAft>
                <a:spcPts val="0"/>
              </a:spcAft>
              <a:defRPr/>
            </a:pP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箭头 15">
            <a:extLst>
              <a:ext uri="{FF2B5EF4-FFF2-40B4-BE49-F238E27FC236}">
                <a16:creationId xmlns:a16="http://schemas.microsoft.com/office/drawing/2014/main" id="{50D37046-7884-46C7-81D5-94B16838C8EB}"/>
              </a:ext>
            </a:extLst>
          </p:cNvPr>
          <p:cNvSpPr/>
          <p:nvPr/>
        </p:nvSpPr>
        <p:spPr>
          <a:xfrm rot="1964181">
            <a:off x="2087877" y="2917588"/>
            <a:ext cx="798407" cy="679764"/>
          </a:xfrm>
          <a:prstGeom prst="notchedRightArrow">
            <a:avLst/>
          </a:prstGeom>
          <a:solidFill>
            <a:srgbClr val="045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对象 20">
            <a:extLst>
              <a:ext uri="{FF2B5EF4-FFF2-40B4-BE49-F238E27FC236}">
                <a16:creationId xmlns:a16="http://schemas.microsoft.com/office/drawing/2014/main" id="{3BCD79B4-BFEF-42F9-96BD-59B072B79C7D}"/>
              </a:ext>
            </a:extLst>
          </p:cNvPr>
          <p:cNvGraphicFramePr>
            <a:graphicFrameLocks noChangeAspect="1"/>
          </p:cNvGraphicFramePr>
          <p:nvPr>
            <p:extLst>
              <p:ext uri="{D42A27DB-BD31-4B8C-83A1-F6EECF244321}">
                <p14:modId xmlns:p14="http://schemas.microsoft.com/office/powerpoint/2010/main" val="3239825541"/>
              </p:ext>
            </p:extLst>
          </p:nvPr>
        </p:nvGraphicFramePr>
        <p:xfrm>
          <a:off x="3527251" y="847698"/>
          <a:ext cx="114300" cy="177800"/>
        </p:xfrm>
        <a:graphic>
          <a:graphicData uri="http://schemas.openxmlformats.org/presentationml/2006/ole">
            <mc:AlternateContent xmlns:mc="http://schemas.openxmlformats.org/markup-compatibility/2006">
              <mc:Choice xmlns:v="urn:schemas-microsoft-com:vml" Requires="v">
                <p:oleObj spid="_x0000_s278543" name="Equation" r:id="rId8" imgW="114120" imgH="177480" progId="Equation.DSMT4">
                  <p:embed/>
                </p:oleObj>
              </mc:Choice>
              <mc:Fallback>
                <p:oleObj name="Equation" r:id="rId8" imgW="114120" imgH="177480" progId="Equation.DSMT4">
                  <p:embed/>
                  <p:pic>
                    <p:nvPicPr>
                      <p:cNvPr id="5" name="对象 4"/>
                      <p:cNvPicPr/>
                      <p:nvPr/>
                    </p:nvPicPr>
                    <p:blipFill>
                      <a:blip r:embed="rId9"/>
                      <a:stretch>
                        <a:fillRect/>
                      </a:stretch>
                    </p:blipFill>
                    <p:spPr>
                      <a:xfrm>
                        <a:off x="3527251" y="847698"/>
                        <a:ext cx="114300" cy="177800"/>
                      </a:xfrm>
                      <a:prstGeom prst="rect">
                        <a:avLst/>
                      </a:prstGeom>
                    </p:spPr>
                  </p:pic>
                </p:oleObj>
              </mc:Fallback>
            </mc:AlternateContent>
          </a:graphicData>
        </a:graphic>
      </p:graphicFrame>
      <p:sp>
        <p:nvSpPr>
          <p:cNvPr id="22" name="矩形 21">
            <a:extLst>
              <a:ext uri="{FF2B5EF4-FFF2-40B4-BE49-F238E27FC236}">
                <a16:creationId xmlns:a16="http://schemas.microsoft.com/office/drawing/2014/main" id="{FCF4098D-B401-4062-A9CC-60D49F38DE50}"/>
              </a:ext>
            </a:extLst>
          </p:cNvPr>
          <p:cNvSpPr/>
          <p:nvPr/>
        </p:nvSpPr>
        <p:spPr>
          <a:xfrm rot="2117703">
            <a:off x="2075794" y="2724403"/>
            <a:ext cx="1535913" cy="338554"/>
          </a:xfrm>
          <a:prstGeom prst="rect">
            <a:avLst/>
          </a:prstGeom>
        </p:spPr>
        <p:txBody>
          <a:bodyPr wrap="square">
            <a:spAutoFit/>
          </a:bodyPr>
          <a:lstStyle/>
          <a:p>
            <a:r>
              <a:rPr lang="zh-CN" altLang="en-US" sz="1600" b="1" dirty="0">
                <a:solidFill>
                  <a:srgbClr val="FF0000"/>
                </a:solidFill>
                <a:latin typeface="微软雅黑" pitchFamily="34" charset="-122"/>
                <a:ea typeface="微软雅黑" pitchFamily="34" charset="-122"/>
              </a:rPr>
              <a:t>材性力学性能</a:t>
            </a:r>
          </a:p>
        </p:txBody>
      </p:sp>
      <p:sp>
        <p:nvSpPr>
          <p:cNvPr id="24" name="燕尾形箭头 27">
            <a:extLst>
              <a:ext uri="{FF2B5EF4-FFF2-40B4-BE49-F238E27FC236}">
                <a16:creationId xmlns:a16="http://schemas.microsoft.com/office/drawing/2014/main" id="{C3A4BCEB-5737-484C-83B0-1074A5AF64A6}"/>
              </a:ext>
            </a:extLst>
          </p:cNvPr>
          <p:cNvSpPr/>
          <p:nvPr/>
        </p:nvSpPr>
        <p:spPr>
          <a:xfrm rot="1964181">
            <a:off x="6197233" y="2974490"/>
            <a:ext cx="798407" cy="679764"/>
          </a:xfrm>
          <a:prstGeom prst="notchedRightArrow">
            <a:avLst/>
          </a:prstGeom>
          <a:solidFill>
            <a:srgbClr val="045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BA7DAFA-F714-4B83-B940-74D2369F3026}"/>
              </a:ext>
            </a:extLst>
          </p:cNvPr>
          <p:cNvSpPr/>
          <p:nvPr/>
        </p:nvSpPr>
        <p:spPr bwMode="auto">
          <a:xfrm>
            <a:off x="6843195" y="3580631"/>
            <a:ext cx="1617238" cy="1546046"/>
          </a:xfrm>
          <a:prstGeom prst="ellipse">
            <a:avLst/>
          </a:prstGeom>
          <a:solidFill>
            <a:srgbClr val="0053A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有限元模拟</a:t>
            </a:r>
          </a:p>
        </p:txBody>
      </p:sp>
      <p:sp>
        <p:nvSpPr>
          <p:cNvPr id="27" name="矩形 26">
            <a:extLst>
              <a:ext uri="{FF2B5EF4-FFF2-40B4-BE49-F238E27FC236}">
                <a16:creationId xmlns:a16="http://schemas.microsoft.com/office/drawing/2014/main" id="{EB5726A9-FC63-4F20-8604-164457058965}"/>
              </a:ext>
            </a:extLst>
          </p:cNvPr>
          <p:cNvSpPr/>
          <p:nvPr/>
        </p:nvSpPr>
        <p:spPr>
          <a:xfrm rot="19490355">
            <a:off x="3543058" y="2774708"/>
            <a:ext cx="1629467" cy="584775"/>
          </a:xfrm>
          <a:prstGeom prst="rect">
            <a:avLst/>
          </a:prstGeom>
        </p:spPr>
        <p:txBody>
          <a:bodyPr wrap="square">
            <a:spAutoFit/>
          </a:bodyPr>
          <a:lstStyle/>
          <a:p>
            <a:r>
              <a:rPr lang="zh-CN" altLang="en-US" sz="1600" b="1" dirty="0">
                <a:solidFill>
                  <a:srgbClr val="FF0000"/>
                </a:solidFill>
                <a:latin typeface="微软雅黑" pitchFamily="34" charset="-122"/>
                <a:ea typeface="微软雅黑" pitchFamily="34" charset="-122"/>
              </a:rPr>
              <a:t>角焊缝力学性能	</a:t>
            </a:r>
          </a:p>
        </p:txBody>
      </p:sp>
    </p:spTree>
    <p:extLst>
      <p:ext uri="{BB962C8B-B14F-4D97-AF65-F5344CB8AC3E}">
        <p14:creationId xmlns:p14="http://schemas.microsoft.com/office/powerpoint/2010/main" val="3129040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2" grpId="0"/>
      <p:bldP spid="24" grpId="0" animBg="1"/>
      <p:bldP spid="25"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本文的主要工作</a:t>
            </a:r>
          </a:p>
        </p:txBody>
      </p:sp>
      <p:sp>
        <p:nvSpPr>
          <p:cNvPr id="34" name="TextBox 61"/>
          <p:cNvSpPr>
            <a:spLocks noChangeArrowheads="1"/>
          </p:cNvSpPr>
          <p:nvPr/>
        </p:nvSpPr>
        <p:spPr bwMode="auto">
          <a:xfrm>
            <a:off x="509589" y="115888"/>
            <a:ext cx="1790988"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6.</a:t>
            </a:r>
            <a:r>
              <a:rPr lang="zh-CN" altLang="en-US" sz="2000" b="1" dirty="0">
                <a:solidFill>
                  <a:schemeClr val="bg1"/>
                </a:solidFill>
              </a:rPr>
              <a:t>结论与展望</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本文的主要结论</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1697990"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展望</a:t>
            </a:r>
          </a:p>
        </p:txBody>
      </p:sp>
      <p:graphicFrame>
        <p:nvGraphicFramePr>
          <p:cNvPr id="21" name="对象 20">
            <a:extLst>
              <a:ext uri="{FF2B5EF4-FFF2-40B4-BE49-F238E27FC236}">
                <a16:creationId xmlns:a16="http://schemas.microsoft.com/office/drawing/2014/main" id="{3BCD79B4-BFEF-42F9-96BD-59B072B79C7D}"/>
              </a:ext>
            </a:extLst>
          </p:cNvPr>
          <p:cNvGraphicFramePr>
            <a:graphicFrameLocks noChangeAspect="1"/>
          </p:cNvGraphicFramePr>
          <p:nvPr>
            <p:extLst/>
          </p:nvPr>
        </p:nvGraphicFramePr>
        <p:xfrm>
          <a:off x="3527251" y="847698"/>
          <a:ext cx="114300" cy="177800"/>
        </p:xfrm>
        <a:graphic>
          <a:graphicData uri="http://schemas.openxmlformats.org/presentationml/2006/ole">
            <mc:AlternateContent xmlns:mc="http://schemas.openxmlformats.org/markup-compatibility/2006">
              <mc:Choice xmlns:v="urn:schemas-microsoft-com:vml" Requires="v">
                <p:oleObj spid="_x0000_s279567" name="Equation" r:id="rId8" imgW="114120" imgH="177480" progId="Equation.DSMT4">
                  <p:embed/>
                </p:oleObj>
              </mc:Choice>
              <mc:Fallback>
                <p:oleObj name="Equation" r:id="rId8" imgW="114120" imgH="177480" progId="Equation.DSMT4">
                  <p:embed/>
                  <p:pic>
                    <p:nvPicPr>
                      <p:cNvPr id="21" name="对象 20">
                        <a:extLst>
                          <a:ext uri="{FF2B5EF4-FFF2-40B4-BE49-F238E27FC236}">
                            <a16:creationId xmlns:a16="http://schemas.microsoft.com/office/drawing/2014/main" id="{3BCD79B4-BFEF-42F9-96BD-59B072B79C7D}"/>
                          </a:ext>
                        </a:extLst>
                      </p:cNvPr>
                      <p:cNvPicPr/>
                      <p:nvPr/>
                    </p:nvPicPr>
                    <p:blipFill>
                      <a:blip r:embed="rId9"/>
                      <a:stretch>
                        <a:fillRect/>
                      </a:stretch>
                    </p:blipFill>
                    <p:spPr>
                      <a:xfrm>
                        <a:off x="3527251" y="847698"/>
                        <a:ext cx="114300" cy="177800"/>
                      </a:xfrm>
                      <a:prstGeom prst="rect">
                        <a:avLst/>
                      </a:prstGeom>
                    </p:spPr>
                  </p:pic>
                </p:oleObj>
              </mc:Fallback>
            </mc:AlternateContent>
          </a:graphicData>
        </a:graphic>
      </p:graphicFrame>
      <p:sp>
        <p:nvSpPr>
          <p:cNvPr id="23" name="矩形 1">
            <a:extLst>
              <a:ext uri="{FF2B5EF4-FFF2-40B4-BE49-F238E27FC236}">
                <a16:creationId xmlns:a16="http://schemas.microsoft.com/office/drawing/2014/main" id="{668E79AA-F4B3-4E90-B87E-C16EF53F8774}"/>
              </a:ext>
            </a:extLst>
          </p:cNvPr>
          <p:cNvSpPr>
            <a:spLocks noChangeArrowheads="1"/>
          </p:cNvSpPr>
          <p:nvPr/>
        </p:nvSpPr>
        <p:spPr bwMode="auto">
          <a:xfrm>
            <a:off x="162303" y="1009473"/>
            <a:ext cx="8819393" cy="449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试验研究方面：</a:t>
            </a:r>
            <a:endParaRPr lang="en-US" altLang="zh-CN"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）加载角度为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的角焊缝试件有两种构造形式（单边单条</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45S</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和单边双条</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45D</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），两者的延性系数和平均极限强度基本一致，断裂荷载与极限荷载的比值均为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0.93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，断裂位移与极限位移的比值分别为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1.07/1.05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，断裂角度分别为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18°/25°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）高强钢角焊缝在不同加载角度下的破坏角度与普通钢基本一致，随着加载角度的减小，破坏角度增大。加载角度大于</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的单边单条角焊缝破坏角度更集中，分布在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16°-18°</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之间；加载角度小于</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的单边双条角焊缝破坏角度较为离散，分布在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24°-55°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之间；正面角焊缝和侧面角焊缝的平均破坏角度分别为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17.25°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54.90°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）单边单条角焊缝试件断裂荷载和极限荷载非常接近，通常情况下在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92%-95%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之间，试件断裂位移与极限位移的比值在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1.04-1.09</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之间，大部分试件的最大变形不超过</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0.4mm</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；单边双条角焊缝试件断裂荷载与极限荷载的比值在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81%-93%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之间，断裂时对应的位移与极限位移比值在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1.1-2.2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之间，大多数试件的最大变形在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0.4-1mm</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之间。</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）加载角度与试件的初始线刚度呈正相关，与试件的延性系数呈负相关。正面角焊缝的初始线刚度是侧面角焊缝的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1.29</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倍，侧面角焊缝的位移延性系数是正面角焊缝的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1.42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）随着加载角度的增大，角焊缝的极限强度提高。正面角焊缝的极限强度最高，侧面角焊缝的极限强度最低，正面角焊缝试件的平均极限强度是侧面角焊缝的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1.53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）对于高强钢角焊缝，采用三种规范（欧洲规范</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美国规范</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中国规范）得到的承载力都偏于保守，其中欧洲规范未考虑加载角度对承载力的影响，不推荐欧洲规范；中国规范对承载力的预测最为保守，预测值与试验值的平均比值仅为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0.342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；三种常用的规范中只有美国规范对承载力的预测更接近试验值，预测值与试验值的平均比值为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0.577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71831638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本文的主要工作</a:t>
            </a:r>
          </a:p>
        </p:txBody>
      </p:sp>
      <p:sp>
        <p:nvSpPr>
          <p:cNvPr id="34" name="TextBox 61"/>
          <p:cNvSpPr>
            <a:spLocks noChangeArrowheads="1"/>
          </p:cNvSpPr>
          <p:nvPr/>
        </p:nvSpPr>
        <p:spPr bwMode="auto">
          <a:xfrm>
            <a:off x="509589" y="115888"/>
            <a:ext cx="1790988"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6.</a:t>
            </a:r>
            <a:r>
              <a:rPr lang="zh-CN" altLang="en-US" sz="2000" b="1" dirty="0">
                <a:solidFill>
                  <a:schemeClr val="bg1"/>
                </a:solidFill>
              </a:rPr>
              <a:t>结论与展望</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本文的主要结论</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1697990"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展望</a:t>
            </a:r>
          </a:p>
        </p:txBody>
      </p:sp>
      <p:graphicFrame>
        <p:nvGraphicFramePr>
          <p:cNvPr id="21" name="对象 20">
            <a:extLst>
              <a:ext uri="{FF2B5EF4-FFF2-40B4-BE49-F238E27FC236}">
                <a16:creationId xmlns:a16="http://schemas.microsoft.com/office/drawing/2014/main" id="{3BCD79B4-BFEF-42F9-96BD-59B072B79C7D}"/>
              </a:ext>
            </a:extLst>
          </p:cNvPr>
          <p:cNvGraphicFramePr>
            <a:graphicFrameLocks noChangeAspect="1"/>
          </p:cNvGraphicFramePr>
          <p:nvPr>
            <p:extLst/>
          </p:nvPr>
        </p:nvGraphicFramePr>
        <p:xfrm>
          <a:off x="3527251" y="847698"/>
          <a:ext cx="114300" cy="177800"/>
        </p:xfrm>
        <a:graphic>
          <a:graphicData uri="http://schemas.openxmlformats.org/presentationml/2006/ole">
            <mc:AlternateContent xmlns:mc="http://schemas.openxmlformats.org/markup-compatibility/2006">
              <mc:Choice xmlns:v="urn:schemas-microsoft-com:vml" Requires="v">
                <p:oleObj spid="_x0000_s281614" name="Equation" r:id="rId8" imgW="114120" imgH="177480" progId="Equation.DSMT4">
                  <p:embed/>
                </p:oleObj>
              </mc:Choice>
              <mc:Fallback>
                <p:oleObj name="Equation" r:id="rId8" imgW="114120" imgH="177480" progId="Equation.DSMT4">
                  <p:embed/>
                  <p:pic>
                    <p:nvPicPr>
                      <p:cNvPr id="21" name="对象 20">
                        <a:extLst>
                          <a:ext uri="{FF2B5EF4-FFF2-40B4-BE49-F238E27FC236}">
                            <a16:creationId xmlns:a16="http://schemas.microsoft.com/office/drawing/2014/main" id="{3BCD79B4-BFEF-42F9-96BD-59B072B79C7D}"/>
                          </a:ext>
                        </a:extLst>
                      </p:cNvPr>
                      <p:cNvPicPr/>
                      <p:nvPr/>
                    </p:nvPicPr>
                    <p:blipFill>
                      <a:blip r:embed="rId9"/>
                      <a:stretch>
                        <a:fillRect/>
                      </a:stretch>
                    </p:blipFill>
                    <p:spPr>
                      <a:xfrm>
                        <a:off x="3527251" y="847698"/>
                        <a:ext cx="114300" cy="177800"/>
                      </a:xfrm>
                      <a:prstGeom prst="rect">
                        <a:avLst/>
                      </a:prstGeom>
                    </p:spPr>
                  </p:pic>
                </p:oleObj>
              </mc:Fallback>
            </mc:AlternateContent>
          </a:graphicData>
        </a:graphic>
      </p:graphicFrame>
      <p:sp>
        <p:nvSpPr>
          <p:cNvPr id="23" name="矩形 1">
            <a:extLst>
              <a:ext uri="{FF2B5EF4-FFF2-40B4-BE49-F238E27FC236}">
                <a16:creationId xmlns:a16="http://schemas.microsoft.com/office/drawing/2014/main" id="{668E79AA-F4B3-4E90-B87E-C16EF53F8774}"/>
              </a:ext>
            </a:extLst>
          </p:cNvPr>
          <p:cNvSpPr>
            <a:spLocks noChangeArrowheads="1"/>
          </p:cNvSpPr>
          <p:nvPr/>
        </p:nvSpPr>
        <p:spPr bwMode="auto">
          <a:xfrm>
            <a:off x="162303" y="1009473"/>
            <a:ext cx="8819393" cy="421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测量系统方面：</a:t>
            </a:r>
            <a:endParaRPr lang="en-US" altLang="zh-CN"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测量系统监控焊缝区域的应变发展特征可观察到，随着加载角度的增大，全场最大应变点断裂时刻对应的应变率增大。对于单边单条角焊缝试件，应变率在接近断裂时刻突然增大，说明试件发生突然破坏；对于单边双条角焊缝试件，应变率在接近断裂时刻逐步增大，说明试件应变增加较单边单条角焊缝试件更为平缓。正面角焊缝试件断裂时刻最大应变率是侧面角焊缝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倍。</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None/>
            </a:pPr>
            <a:r>
              <a:rPr lang="zh-CN" altLang="en-US" sz="1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有限元模拟方面：</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隐式分析模型可以近似模拟出试件的破坏面和承载力，有限元模拟的荷载位移曲线与试验曲线在试件达到极限荷载之前吻合较好，达到极限荷载后，由于有限元模型未考虑材料的断裂行为，导致有限元的模拟曲线持续上升，无法模拟得到下降段，单边单条角焊缝试件有限元得到的承载力与试验断裂位移对应的承载力误差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，单边双条平均误差为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5.35%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）有限元显式分析考虑了材料强度损伤和开裂（单元删除），采用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Johnson-Cook</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模型通过“试错法”可以模拟得到下降段，有限元得到的荷载位移曲线和试验曲线吻合较好。正面角焊缝和侧面角焊缝有限元显式分析得到的极限荷载都比试验值高，其相对误差分别为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4.6%/14.2%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；有限元得到的极限位移与试验值接近，其相对误差仅为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0.7%/2.4%</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）有限元显式分析断裂参数 定义了有限元模型的损伤起始点，断裂参数越大，试件的极限荷载越高；破坏位移 的取值与有限元模型的损伤起始点无关，其影响的是有限元模型发生破坏后达到极限荷载所发生的变形，当破坏位移取值越小，有限元模拟的极限位移越小；本文断裂参数 的取值范围是</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0.25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，破坏位移 的取值范围是</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0.005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0.015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2071466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0430" y="692005"/>
            <a:ext cx="1915991"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本文的主要工作</a:t>
            </a:r>
          </a:p>
        </p:txBody>
      </p:sp>
      <p:sp>
        <p:nvSpPr>
          <p:cNvPr id="34" name="TextBox 61"/>
          <p:cNvSpPr>
            <a:spLocks noChangeArrowheads="1"/>
          </p:cNvSpPr>
          <p:nvPr/>
        </p:nvSpPr>
        <p:spPr bwMode="auto">
          <a:xfrm>
            <a:off x="509589" y="115888"/>
            <a:ext cx="1790988"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6.</a:t>
            </a:r>
            <a:r>
              <a:rPr lang="zh-CN" altLang="en-US" sz="2000" b="1" dirty="0">
                <a:solidFill>
                  <a:schemeClr val="bg1"/>
                </a:solidFill>
              </a:rPr>
              <a:t>结论与展望</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16" name="燕尾形 9">
            <a:extLst>
              <a:ext uri="{FF2B5EF4-FFF2-40B4-BE49-F238E27FC236}">
                <a16:creationId xmlns:a16="http://schemas.microsoft.com/office/drawing/2014/main" id="{C072FEFA-8CEB-4ADB-B4EE-B58AA3D169F4}"/>
              </a:ext>
            </a:extLst>
          </p:cNvPr>
          <p:cNvSpPr/>
          <p:nvPr/>
        </p:nvSpPr>
        <p:spPr>
          <a:xfrm>
            <a:off x="1727684" y="693460"/>
            <a:ext cx="2229426" cy="319087"/>
          </a:xfrm>
          <a:prstGeom prst="chevron">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本文的主要结论</a:t>
            </a:r>
          </a:p>
        </p:txBody>
      </p:sp>
      <p:sp>
        <p:nvSpPr>
          <p:cNvPr id="18" name="燕尾形 10">
            <a:extLst>
              <a:ext uri="{FF2B5EF4-FFF2-40B4-BE49-F238E27FC236}">
                <a16:creationId xmlns:a16="http://schemas.microsoft.com/office/drawing/2014/main" id="{4CE1FC40-E882-4559-9739-2A88A99A5520}"/>
              </a:ext>
            </a:extLst>
          </p:cNvPr>
          <p:cNvSpPr/>
          <p:nvPr/>
        </p:nvSpPr>
        <p:spPr>
          <a:xfrm>
            <a:off x="3746575" y="693460"/>
            <a:ext cx="1697990"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展望</a:t>
            </a:r>
          </a:p>
        </p:txBody>
      </p:sp>
      <p:graphicFrame>
        <p:nvGraphicFramePr>
          <p:cNvPr id="21" name="对象 20">
            <a:extLst>
              <a:ext uri="{FF2B5EF4-FFF2-40B4-BE49-F238E27FC236}">
                <a16:creationId xmlns:a16="http://schemas.microsoft.com/office/drawing/2014/main" id="{3BCD79B4-BFEF-42F9-96BD-59B072B79C7D}"/>
              </a:ext>
            </a:extLst>
          </p:cNvPr>
          <p:cNvGraphicFramePr>
            <a:graphicFrameLocks noChangeAspect="1"/>
          </p:cNvGraphicFramePr>
          <p:nvPr>
            <p:extLst/>
          </p:nvPr>
        </p:nvGraphicFramePr>
        <p:xfrm>
          <a:off x="3527251" y="847698"/>
          <a:ext cx="114300" cy="177800"/>
        </p:xfrm>
        <a:graphic>
          <a:graphicData uri="http://schemas.openxmlformats.org/presentationml/2006/ole">
            <mc:AlternateContent xmlns:mc="http://schemas.openxmlformats.org/markup-compatibility/2006">
              <mc:Choice xmlns:v="urn:schemas-microsoft-com:vml" Requires="v">
                <p:oleObj spid="_x0000_s280591" name="Equation" r:id="rId8" imgW="114120" imgH="177480" progId="Equation.DSMT4">
                  <p:embed/>
                </p:oleObj>
              </mc:Choice>
              <mc:Fallback>
                <p:oleObj name="Equation" r:id="rId8" imgW="114120" imgH="177480" progId="Equation.DSMT4">
                  <p:embed/>
                  <p:pic>
                    <p:nvPicPr>
                      <p:cNvPr id="21" name="对象 20">
                        <a:extLst>
                          <a:ext uri="{FF2B5EF4-FFF2-40B4-BE49-F238E27FC236}">
                            <a16:creationId xmlns:a16="http://schemas.microsoft.com/office/drawing/2014/main" id="{3BCD79B4-BFEF-42F9-96BD-59B072B79C7D}"/>
                          </a:ext>
                        </a:extLst>
                      </p:cNvPr>
                      <p:cNvPicPr/>
                      <p:nvPr/>
                    </p:nvPicPr>
                    <p:blipFill>
                      <a:blip r:embed="rId9"/>
                      <a:stretch>
                        <a:fillRect/>
                      </a:stretch>
                    </p:blipFill>
                    <p:spPr>
                      <a:xfrm>
                        <a:off x="3527251" y="847698"/>
                        <a:ext cx="114300" cy="177800"/>
                      </a:xfrm>
                      <a:prstGeom prst="rect">
                        <a:avLst/>
                      </a:prstGeom>
                    </p:spPr>
                  </p:pic>
                </p:oleObj>
              </mc:Fallback>
            </mc:AlternateContent>
          </a:graphicData>
        </a:graphic>
      </p:graphicFrame>
      <p:sp>
        <p:nvSpPr>
          <p:cNvPr id="14" name="矩形 1">
            <a:extLst>
              <a:ext uri="{FF2B5EF4-FFF2-40B4-BE49-F238E27FC236}">
                <a16:creationId xmlns:a16="http://schemas.microsoft.com/office/drawing/2014/main" id="{93B80D85-35E4-4B69-AFAB-71A308BDE088}"/>
              </a:ext>
            </a:extLst>
          </p:cNvPr>
          <p:cNvSpPr>
            <a:spLocks noChangeArrowheads="1"/>
          </p:cNvSpPr>
          <p:nvPr/>
        </p:nvSpPr>
        <p:spPr bwMode="auto">
          <a:xfrm>
            <a:off x="162303" y="1126099"/>
            <a:ext cx="8819393" cy="44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）试验设计方面：</a:t>
            </a:r>
            <a:endPar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单边双条角焊缝试件存在长度不一的灭弧区，这对角焊缝的承载力有一定影响，因此在以后的试验设计中可以通过机加工的方法将灭弧区切除，以保证焊缝质量来减小试验数据的离散型。</a:t>
            </a:r>
          </a:p>
          <a:p>
            <a:pPr eaLnBrk="1" hangingPunct="1">
              <a:lnSpc>
                <a:spcPct val="150000"/>
              </a:lnSpc>
              <a:spcBef>
                <a:spcPct val="0"/>
              </a:spcBef>
              <a:buFontTx/>
              <a:buNone/>
            </a:pP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测量方面：</a:t>
            </a:r>
            <a:endPar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借助</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全场应变测量系统可以观察到焊缝区域应变场的发展特征，但是无法得出较为精准的断裂面角度，并且由于在试验时</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DIC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设备的拍摄方式无法得到整条焊缝的应变发展特征，因此在以后的试验过程中可以调整设备的拍照角度，来获得整条焊缝沿着焊缝长度方向的应变分布和发展特征。</a:t>
            </a:r>
          </a:p>
          <a:p>
            <a:pPr eaLnBrk="1" hangingPunct="1">
              <a:lnSpc>
                <a:spcPct val="150000"/>
              </a:lnSpc>
              <a:spcBef>
                <a:spcPct val="0"/>
              </a:spcBef>
              <a:buFontTx/>
              <a:buNone/>
            </a:pP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）有限元模拟方面：</a:t>
            </a:r>
            <a:endPar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断裂预测过程需要进行大量的计算，尤其是在显式分析模块中为了模拟准静态加载过程导致计算速度非常慢，因此需要采用高性能的计算平台以提高计算效率；另外本文仅对正面和侧面角焊缝试验进行断裂模拟，在以后的研究中可对其余加载角度的断裂进行有限元模拟。</a:t>
            </a:r>
          </a:p>
        </p:txBody>
      </p:sp>
    </p:spTree>
    <p:extLst>
      <p:ext uri="{BB962C8B-B14F-4D97-AF65-F5344CB8AC3E}">
        <p14:creationId xmlns:p14="http://schemas.microsoft.com/office/powerpoint/2010/main" val="706062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38238" y="5226050"/>
            <a:ext cx="2071687" cy="254000"/>
          </a:xfrm>
          <a:prstGeom prst="rect">
            <a:avLst/>
          </a:prstGeom>
        </p:spPr>
        <p:txBody>
          <a:bodyPr wrap="none">
            <a:spAutoFit/>
          </a:bodyPr>
          <a:lstStyle/>
          <a:p>
            <a:pPr fontAlgn="auto">
              <a:spcBef>
                <a:spcPts val="0"/>
              </a:spcBef>
              <a:spcAft>
                <a:spcPts val="0"/>
              </a:spcAft>
              <a:defRPr/>
            </a:pPr>
            <a:r>
              <a:rPr lang="en-US" altLang="zh-CN" sz="1050" kern="0" dirty="0">
                <a:solidFill>
                  <a:srgbClr val="EEECE1">
                    <a:lumMod val="25000"/>
                  </a:srgbClr>
                </a:solidFill>
                <a:latin typeface="Calibri"/>
                <a:ea typeface="宋体"/>
              </a:rPr>
              <a:t>PPT</a:t>
            </a:r>
            <a:r>
              <a:rPr lang="zh-CN" altLang="en-US" sz="1050" kern="0" dirty="0">
                <a:solidFill>
                  <a:srgbClr val="EEECE1">
                    <a:lumMod val="25000"/>
                  </a:srgbClr>
                </a:solidFill>
                <a:latin typeface="Calibri"/>
                <a:ea typeface="宋体"/>
              </a:rPr>
              <a:t>下载：</a:t>
            </a:r>
            <a:r>
              <a:rPr lang="en-US" altLang="zh-CN" sz="1050" kern="0" dirty="0">
                <a:solidFill>
                  <a:srgbClr val="EEECE1">
                    <a:lumMod val="25000"/>
                  </a:srgbClr>
                </a:solidFill>
                <a:latin typeface="Calibri"/>
                <a:ea typeface="宋体"/>
                <a:hlinkClick r:id="rId2"/>
              </a:rPr>
              <a:t>www.1ppt.com/xiazai/</a:t>
            </a:r>
            <a:r>
              <a:rPr lang="en-US" altLang="zh-CN" sz="1050" kern="0" dirty="0">
                <a:solidFill>
                  <a:srgbClr val="EEECE1">
                    <a:lumMod val="25000"/>
                  </a:srgbClr>
                </a:solidFill>
                <a:latin typeface="Calibri"/>
                <a:ea typeface="宋体"/>
              </a:rPr>
              <a:t> </a:t>
            </a:r>
            <a:endParaRPr lang="zh-CN" altLang="en-US" sz="1100" kern="0" dirty="0">
              <a:solidFill>
                <a:sysClr val="windowText" lastClr="000000"/>
              </a:solidFill>
              <a:ea typeface="+mn-ea"/>
            </a:endParaRPr>
          </a:p>
        </p:txBody>
      </p:sp>
      <p:sp>
        <p:nvSpPr>
          <p:cNvPr id="34819" name="矩形 6"/>
          <p:cNvSpPr>
            <a:spLocks noChangeArrowheads="1"/>
          </p:cNvSpPr>
          <p:nvPr/>
        </p:nvSpPr>
        <p:spPr bwMode="auto">
          <a:xfrm>
            <a:off x="-508" y="7938"/>
            <a:ext cx="9144000" cy="6858000"/>
          </a:xfrm>
          <a:prstGeom prst="rect">
            <a:avLst/>
          </a:prstGeom>
          <a:solidFill>
            <a:srgbClr val="FFFFFF"/>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endParaRPr lang="zh-CN" altLang="zh-CN" sz="1800">
              <a:solidFill>
                <a:srgbClr val="FFFFFF"/>
              </a:solidFill>
              <a:latin typeface="Arial" pitchFamily="34" charset="0"/>
            </a:endParaRPr>
          </a:p>
        </p:txBody>
      </p:sp>
      <p:sp>
        <p:nvSpPr>
          <p:cNvPr id="34821" name="Rectangle 4"/>
          <p:cNvSpPr>
            <a:spLocks noChangeArrowheads="1"/>
          </p:cNvSpPr>
          <p:nvPr/>
        </p:nvSpPr>
        <p:spPr bwMode="auto">
          <a:xfrm>
            <a:off x="647564" y="2276475"/>
            <a:ext cx="522156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800" b="1" dirty="0">
                <a:solidFill>
                  <a:srgbClr val="231815"/>
                </a:solidFill>
                <a:latin typeface="Times New Roman" pitchFamily="18" charset="0"/>
                <a:cs typeface="Times New Roman" pitchFamily="18" charset="0"/>
              </a:rPr>
              <a:t>欢迎各位老师同学批评指正！</a:t>
            </a:r>
            <a:endParaRPr lang="zh-CN" altLang="en-US" sz="1800" dirty="0">
              <a:latin typeface="Times New Roman" pitchFamily="18" charset="0"/>
              <a:cs typeface="Times New Roman" pitchFamily="18" charset="0"/>
            </a:endParaRPr>
          </a:p>
        </p:txBody>
      </p:sp>
      <p:sp>
        <p:nvSpPr>
          <p:cNvPr id="34822" name="直接连接符 7"/>
          <p:cNvSpPr>
            <a:spLocks noChangeShapeType="1"/>
          </p:cNvSpPr>
          <p:nvPr/>
        </p:nvSpPr>
        <p:spPr bwMode="auto">
          <a:xfrm>
            <a:off x="610580" y="3406775"/>
            <a:ext cx="4681537" cy="0"/>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直接连接符 10"/>
          <p:cNvSpPr>
            <a:spLocks noChangeShapeType="1"/>
          </p:cNvSpPr>
          <p:nvPr/>
        </p:nvSpPr>
        <p:spPr bwMode="auto">
          <a:xfrm>
            <a:off x="610580" y="2541588"/>
            <a:ext cx="4681537" cy="1587"/>
          </a:xfrm>
          <a:prstGeom prst="line">
            <a:avLst/>
          </a:prstGeom>
          <a:noFill/>
          <a:ln w="9525">
            <a:solidFill>
              <a:srgbClr val="23181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C4CFE913-9754-4416-882A-E80C256CE7EF}" type="slidenum">
              <a:rPr lang="zh-CN" altLang="en-US" smtClean="0"/>
              <a:pPr>
                <a:defRPr/>
              </a:pPr>
              <a:t>66</a:t>
            </a:fld>
            <a:endParaRPr lang="zh-CN" altLang="en-US" sz="1800">
              <a:solidFill>
                <a:schemeClr val="tx1"/>
              </a:solidFill>
              <a:ea typeface="宋体" pitchFamily="2" charset="-122"/>
            </a:endParaRPr>
          </a:p>
        </p:txBody>
      </p:sp>
      <p:sp>
        <p:nvSpPr>
          <p:cNvPr id="2" name="TextBox 1"/>
          <p:cNvSpPr txBox="1"/>
          <p:nvPr/>
        </p:nvSpPr>
        <p:spPr>
          <a:xfrm>
            <a:off x="3826520" y="3648075"/>
            <a:ext cx="1368152" cy="523220"/>
          </a:xfrm>
          <a:prstGeom prst="rect">
            <a:avLst/>
          </a:prstGeom>
          <a:noFill/>
        </p:spPr>
        <p:txBody>
          <a:bodyPr wrap="square" rtlCol="0">
            <a:spAutoFit/>
          </a:bodyPr>
          <a:lstStyle/>
          <a:p>
            <a:r>
              <a:rPr lang="zh-CN" altLang="en-US" sz="2800" b="1" dirty="0"/>
              <a:t>谢谢！</a:t>
            </a:r>
          </a:p>
        </p:txBody>
      </p:sp>
      <p:pic>
        <p:nvPicPr>
          <p:cNvPr id="15" name="图片 14">
            <a:extLst>
              <a:ext uri="{FF2B5EF4-FFF2-40B4-BE49-F238E27FC236}">
                <a16:creationId xmlns:a16="http://schemas.microsoft.com/office/drawing/2014/main" id="{EB9A93E6-6B97-4935-9A34-C40C8E060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grpSp>
        <p:nvGrpSpPr>
          <p:cNvPr id="16" name="组合 15">
            <a:extLst>
              <a:ext uri="{FF2B5EF4-FFF2-40B4-BE49-F238E27FC236}">
                <a16:creationId xmlns:a16="http://schemas.microsoft.com/office/drawing/2014/main" id="{22AE7F63-D88B-4313-90DE-6A97E0E80140}"/>
              </a:ext>
            </a:extLst>
          </p:cNvPr>
          <p:cNvGrpSpPr/>
          <p:nvPr/>
        </p:nvGrpSpPr>
        <p:grpSpPr>
          <a:xfrm>
            <a:off x="0" y="6328555"/>
            <a:ext cx="9144000" cy="529836"/>
            <a:chOff x="0" y="6328164"/>
            <a:chExt cx="9144000" cy="529836"/>
          </a:xfrm>
        </p:grpSpPr>
        <p:pic>
          <p:nvPicPr>
            <p:cNvPr id="17" name="图片 16">
              <a:extLst>
                <a:ext uri="{FF2B5EF4-FFF2-40B4-BE49-F238E27FC236}">
                  <a16:creationId xmlns:a16="http://schemas.microsoft.com/office/drawing/2014/main" id="{8ACA9DAB-10AA-4C88-A4C1-69FD823D1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18" name="Picture 2">
              <a:extLst>
                <a:ext uri="{FF2B5EF4-FFF2-40B4-BE49-F238E27FC236}">
                  <a16:creationId xmlns:a16="http://schemas.microsoft.com/office/drawing/2014/main" id="{3ADF8E44-B88F-4941-8CCB-5DDC9FC5319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a:extLst>
                <a:ext uri="{FF2B5EF4-FFF2-40B4-BE49-F238E27FC236}">
                  <a16:creationId xmlns:a16="http://schemas.microsoft.com/office/drawing/2014/main" id="{6EF443D5-51FB-464A-A438-5D759DEAA591}"/>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479180" y="1072134"/>
            <a:ext cx="7858347"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本次试验试件所用高强钢材由舞阳钢铁公司提供，本篇论文需要用到</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钢板，单调拉伸试件为狗骨性，制取方法按照规范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金属材料拉伸试验第</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部分：室温试验方法</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进行。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高强钢单调拉伸试验中，试验机加载速率为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2mm/min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，引伸计标距</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，量程</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30mm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7" name="组合 6">
            <a:extLst>
              <a:ext uri="{FF2B5EF4-FFF2-40B4-BE49-F238E27FC236}">
                <a16:creationId xmlns:a16="http://schemas.microsoft.com/office/drawing/2014/main" id="{ECC40543-E23E-4C2B-B4F0-5A9C770600FF}"/>
              </a:ext>
            </a:extLst>
          </p:cNvPr>
          <p:cNvGrpSpPr/>
          <p:nvPr/>
        </p:nvGrpSpPr>
        <p:grpSpPr>
          <a:xfrm>
            <a:off x="685738" y="2933799"/>
            <a:ext cx="8170924" cy="3293428"/>
            <a:chOff x="1476" y="1095580"/>
            <a:chExt cx="8170924" cy="3293428"/>
          </a:xfrm>
        </p:grpSpPr>
        <p:grpSp>
          <p:nvGrpSpPr>
            <p:cNvPr id="3" name="组合 2">
              <a:extLst>
                <a:ext uri="{FF2B5EF4-FFF2-40B4-BE49-F238E27FC236}">
                  <a16:creationId xmlns:a16="http://schemas.microsoft.com/office/drawing/2014/main" id="{8171D609-61B7-431E-82F3-A47E15DD2E17}"/>
                </a:ext>
              </a:extLst>
            </p:cNvPr>
            <p:cNvGrpSpPr/>
            <p:nvPr/>
          </p:nvGrpSpPr>
          <p:grpSpPr>
            <a:xfrm>
              <a:off x="1476" y="1095580"/>
              <a:ext cx="4160520" cy="1625186"/>
              <a:chOff x="4068" y="2591984"/>
              <a:chExt cx="4160520" cy="1625186"/>
            </a:xfrm>
          </p:grpSpPr>
          <p:sp>
            <p:nvSpPr>
              <p:cNvPr id="2" name="TextBox 1"/>
              <p:cNvSpPr txBox="1"/>
              <p:nvPr/>
            </p:nvSpPr>
            <p:spPr>
              <a:xfrm>
                <a:off x="530556" y="3839759"/>
                <a:ext cx="3107543"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10mm</a:t>
                </a:r>
                <a:r>
                  <a:rPr lang="zh-CN" altLang="en-US" sz="1400" dirty="0">
                    <a:solidFill>
                      <a:schemeClr val="tx1">
                        <a:lumMod val="95000"/>
                        <a:lumOff val="5000"/>
                      </a:schemeClr>
                    </a:solidFill>
                    <a:latin typeface="+mn-ea"/>
                    <a:ea typeface="+mn-ea"/>
                  </a:rPr>
                  <a:t>钢板单调拉伸试件尺寸</a:t>
                </a:r>
              </a:p>
            </p:txBody>
          </p:sp>
          <p:pic>
            <p:nvPicPr>
              <p:cNvPr id="24" name="图片 23">
                <a:extLst>
                  <a:ext uri="{FF2B5EF4-FFF2-40B4-BE49-F238E27FC236}">
                    <a16:creationId xmlns:a16="http://schemas.microsoft.com/office/drawing/2014/main" id="{7111E3D1-7679-483D-A5B8-AB77509AC66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068" y="2591984"/>
                <a:ext cx="4160520" cy="1247775"/>
              </a:xfrm>
              <a:prstGeom prst="rect">
                <a:avLst/>
              </a:prstGeom>
              <a:noFill/>
              <a:ln>
                <a:noFill/>
              </a:ln>
            </p:spPr>
          </p:pic>
        </p:grpSp>
        <p:grpSp>
          <p:nvGrpSpPr>
            <p:cNvPr id="4" name="组合 3">
              <a:extLst>
                <a:ext uri="{FF2B5EF4-FFF2-40B4-BE49-F238E27FC236}">
                  <a16:creationId xmlns:a16="http://schemas.microsoft.com/office/drawing/2014/main" id="{DB201EFF-C082-41EC-AEBF-8BE814BD9709}"/>
                </a:ext>
              </a:extLst>
            </p:cNvPr>
            <p:cNvGrpSpPr/>
            <p:nvPr/>
          </p:nvGrpSpPr>
          <p:grpSpPr>
            <a:xfrm>
              <a:off x="1476" y="2721912"/>
              <a:ext cx="4036060" cy="1667096"/>
              <a:chOff x="4651566" y="2550074"/>
              <a:chExt cx="4036060" cy="1667096"/>
            </a:xfrm>
          </p:grpSpPr>
          <p:pic>
            <p:nvPicPr>
              <p:cNvPr id="25" name="图片 24">
                <a:extLst>
                  <a:ext uri="{FF2B5EF4-FFF2-40B4-BE49-F238E27FC236}">
                    <a16:creationId xmlns:a16="http://schemas.microsoft.com/office/drawing/2014/main" id="{899DD9DC-A7E9-46FE-A013-3517C64500F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651566" y="2550074"/>
                <a:ext cx="4036060" cy="1289685"/>
              </a:xfrm>
              <a:prstGeom prst="rect">
                <a:avLst/>
              </a:prstGeom>
              <a:noFill/>
              <a:ln>
                <a:noFill/>
              </a:ln>
            </p:spPr>
          </p:pic>
          <p:sp>
            <p:nvSpPr>
              <p:cNvPr id="26" name="TextBox 1">
                <a:extLst>
                  <a:ext uri="{FF2B5EF4-FFF2-40B4-BE49-F238E27FC236}">
                    <a16:creationId xmlns:a16="http://schemas.microsoft.com/office/drawing/2014/main" id="{6F19C14D-5517-4DB1-8FEA-427703BF7CF2}"/>
                  </a:ext>
                </a:extLst>
              </p:cNvPr>
              <p:cNvSpPr txBox="1"/>
              <p:nvPr/>
            </p:nvSpPr>
            <p:spPr>
              <a:xfrm>
                <a:off x="5115824" y="3839759"/>
                <a:ext cx="3107543"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20mm</a:t>
                </a:r>
                <a:r>
                  <a:rPr lang="zh-CN" altLang="en-US" sz="1400" dirty="0">
                    <a:solidFill>
                      <a:schemeClr val="tx1">
                        <a:lumMod val="95000"/>
                        <a:lumOff val="5000"/>
                      </a:schemeClr>
                    </a:solidFill>
                    <a:latin typeface="+mn-ea"/>
                    <a:ea typeface="+mn-ea"/>
                  </a:rPr>
                  <a:t>钢板单调拉伸试件尺寸</a:t>
                </a:r>
              </a:p>
            </p:txBody>
          </p:sp>
        </p:grpSp>
        <p:grpSp>
          <p:nvGrpSpPr>
            <p:cNvPr id="6" name="组合 5">
              <a:extLst>
                <a:ext uri="{FF2B5EF4-FFF2-40B4-BE49-F238E27FC236}">
                  <a16:creationId xmlns:a16="http://schemas.microsoft.com/office/drawing/2014/main" id="{44F1239B-43EE-491C-933C-131C4EE7382A}"/>
                </a:ext>
              </a:extLst>
            </p:cNvPr>
            <p:cNvGrpSpPr/>
            <p:nvPr/>
          </p:nvGrpSpPr>
          <p:grpSpPr>
            <a:xfrm>
              <a:off x="4411441" y="1234750"/>
              <a:ext cx="3760959" cy="3154257"/>
              <a:chOff x="4411441" y="1234750"/>
              <a:chExt cx="3760959" cy="3154257"/>
            </a:xfrm>
          </p:grpSpPr>
          <p:pic>
            <p:nvPicPr>
              <p:cNvPr id="29" name="图片 28" descr="C:\Users\zhaochen\Desktop\微信图片_20190124194014.jpg">
                <a:extLst>
                  <a:ext uri="{FF2B5EF4-FFF2-40B4-BE49-F238E27FC236}">
                    <a16:creationId xmlns:a16="http://schemas.microsoft.com/office/drawing/2014/main" id="{FC5DA990-212A-404A-873E-8EFC1C1A964F}"/>
                  </a:ext>
                </a:extLst>
              </p:cNvPr>
              <p:cNvPicPr/>
              <p:nvPr/>
            </p:nvPicPr>
            <p:blipFill rotWithShape="1">
              <a:blip r:embed="rId9" cstate="print">
                <a:extLst>
                  <a:ext uri="{28A0092B-C50C-407E-A947-70E740481C1C}">
                    <a14:useLocalDpi xmlns:a14="http://schemas.microsoft.com/office/drawing/2010/main" val="0"/>
                  </a:ext>
                </a:extLst>
              </a:blip>
              <a:srcRect t="1612" r="17979"/>
              <a:stretch/>
            </p:blipFill>
            <p:spPr bwMode="auto">
              <a:xfrm rot="5400000">
                <a:off x="4669813" y="1362067"/>
                <a:ext cx="2590800" cy="2336165"/>
              </a:xfrm>
              <a:prstGeom prst="rect">
                <a:avLst/>
              </a:prstGeom>
              <a:noFill/>
              <a:ln>
                <a:noFill/>
              </a:ln>
              <a:extLst>
                <a:ext uri="{53640926-AAD7-44D8-BBD7-CCE9431645EC}">
                  <a14:shadowObscured xmlns:a14="http://schemas.microsoft.com/office/drawing/2010/main"/>
                </a:ext>
              </a:extLst>
            </p:spPr>
          </p:pic>
          <p:sp>
            <p:nvSpPr>
              <p:cNvPr id="30" name="TextBox 1">
                <a:extLst>
                  <a:ext uri="{FF2B5EF4-FFF2-40B4-BE49-F238E27FC236}">
                    <a16:creationId xmlns:a16="http://schemas.microsoft.com/office/drawing/2014/main" id="{CD22C314-5EA0-472B-8DA3-A62EC24C88B1}"/>
                  </a:ext>
                </a:extLst>
              </p:cNvPr>
              <p:cNvSpPr txBox="1"/>
              <p:nvPr/>
            </p:nvSpPr>
            <p:spPr>
              <a:xfrm>
                <a:off x="4411441" y="4011596"/>
                <a:ext cx="3760959"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2000kN</a:t>
                </a:r>
                <a:r>
                  <a:rPr lang="zh-CN" altLang="en-US" sz="1400" dirty="0">
                    <a:solidFill>
                      <a:schemeClr val="tx1">
                        <a:lumMod val="95000"/>
                        <a:lumOff val="5000"/>
                      </a:schemeClr>
                    </a:solidFill>
                    <a:latin typeface="+mn-ea"/>
                    <a:ea typeface="+mn-ea"/>
                  </a:rPr>
                  <a:t>单调拉伸加载试验机及引伸计</a:t>
                </a:r>
              </a:p>
            </p:txBody>
          </p:sp>
        </p:grpSp>
      </p:grpSp>
    </p:spTree>
    <p:extLst>
      <p:ext uri="{BB962C8B-B14F-4D97-AF65-F5344CB8AC3E}">
        <p14:creationId xmlns:p14="http://schemas.microsoft.com/office/powerpoint/2010/main" val="286115563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131063" y="3388271"/>
            <a:ext cx="5358517" cy="300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10mm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厚的高强度钢材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的屈服强度</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极限强度分布为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1114.39MPa/1145.32MPa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，屈强比为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0.973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，面缩率和伸长率分别为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54.25%/12.50%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20mm</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厚的高强度钢材</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Q890D</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的屈服强度</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极限强度分布为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929.15MPa/975.22MPa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，屈强比为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0.953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，面缩率和伸长率分别为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43.67%/16.07%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两种厚度钢板的力学性能均符合规范</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高强度结构用调制钢板</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(GB/T 16270)》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的要求。</a:t>
            </a:r>
          </a:p>
        </p:txBody>
      </p:sp>
      <p:grpSp>
        <p:nvGrpSpPr>
          <p:cNvPr id="13" name="组合 12">
            <a:extLst>
              <a:ext uri="{FF2B5EF4-FFF2-40B4-BE49-F238E27FC236}">
                <a16:creationId xmlns:a16="http://schemas.microsoft.com/office/drawing/2014/main" id="{E9CB921B-B293-46CC-A852-EEC34BDB93BB}"/>
              </a:ext>
            </a:extLst>
          </p:cNvPr>
          <p:cNvGrpSpPr/>
          <p:nvPr/>
        </p:nvGrpSpPr>
        <p:grpSpPr>
          <a:xfrm>
            <a:off x="0" y="898573"/>
            <a:ext cx="5534797" cy="2629689"/>
            <a:chOff x="-9252" y="1472551"/>
            <a:chExt cx="5534797" cy="2629689"/>
          </a:xfrm>
        </p:grpSpPr>
        <p:sp>
          <p:nvSpPr>
            <p:cNvPr id="30" name="TextBox 1">
              <a:extLst>
                <a:ext uri="{FF2B5EF4-FFF2-40B4-BE49-F238E27FC236}">
                  <a16:creationId xmlns:a16="http://schemas.microsoft.com/office/drawing/2014/main" id="{CD22C314-5EA0-472B-8DA3-A62EC24C88B1}"/>
                </a:ext>
              </a:extLst>
            </p:cNvPr>
            <p:cNvSpPr txBox="1"/>
            <p:nvPr/>
          </p:nvSpPr>
          <p:spPr>
            <a:xfrm>
              <a:off x="1655676" y="1472551"/>
              <a:ext cx="2428811"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试件单调拉伸力学性能参数</a:t>
              </a:r>
            </a:p>
          </p:txBody>
        </p:sp>
        <p:pic>
          <p:nvPicPr>
            <p:cNvPr id="6" name="图片 5">
              <a:extLst>
                <a:ext uri="{FF2B5EF4-FFF2-40B4-BE49-F238E27FC236}">
                  <a16:creationId xmlns:a16="http://schemas.microsoft.com/office/drawing/2014/main" id="{7B1AA39C-45AA-47B5-AABF-185202B82A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2" y="1768289"/>
              <a:ext cx="5534797" cy="2333951"/>
            </a:xfrm>
            <a:prstGeom prst="rect">
              <a:avLst/>
            </a:prstGeom>
          </p:spPr>
        </p:pic>
      </p:grpSp>
      <p:grpSp>
        <p:nvGrpSpPr>
          <p:cNvPr id="14" name="组合 13">
            <a:extLst>
              <a:ext uri="{FF2B5EF4-FFF2-40B4-BE49-F238E27FC236}">
                <a16:creationId xmlns:a16="http://schemas.microsoft.com/office/drawing/2014/main" id="{BEF69ED3-FF37-49EF-8F4D-5C19689AB8B7}"/>
              </a:ext>
            </a:extLst>
          </p:cNvPr>
          <p:cNvGrpSpPr/>
          <p:nvPr/>
        </p:nvGrpSpPr>
        <p:grpSpPr>
          <a:xfrm>
            <a:off x="5567879" y="1067200"/>
            <a:ext cx="3505504" cy="2537137"/>
            <a:chOff x="5539252" y="1303153"/>
            <a:chExt cx="3505504" cy="2537137"/>
          </a:xfrm>
        </p:grpSpPr>
        <p:pic>
          <p:nvPicPr>
            <p:cNvPr id="7" name="图片 6">
              <a:extLst>
                <a:ext uri="{FF2B5EF4-FFF2-40B4-BE49-F238E27FC236}">
                  <a16:creationId xmlns:a16="http://schemas.microsoft.com/office/drawing/2014/main" id="{788352F7-E123-4C92-9525-769376007FD4}"/>
                </a:ext>
              </a:extLst>
            </p:cNvPr>
            <p:cNvPicPr>
              <a:picLocks noChangeAspect="1"/>
            </p:cNvPicPr>
            <p:nvPr/>
          </p:nvPicPr>
          <p:blipFill>
            <a:blip r:embed="rId8"/>
            <a:stretch>
              <a:fillRect/>
            </a:stretch>
          </p:blipFill>
          <p:spPr>
            <a:xfrm>
              <a:off x="5539252" y="1303153"/>
              <a:ext cx="3505504" cy="2310584"/>
            </a:xfrm>
            <a:prstGeom prst="rect">
              <a:avLst/>
            </a:prstGeom>
          </p:spPr>
        </p:pic>
        <p:sp>
          <p:nvSpPr>
            <p:cNvPr id="27" name="TextBox 1">
              <a:extLst>
                <a:ext uri="{FF2B5EF4-FFF2-40B4-BE49-F238E27FC236}">
                  <a16:creationId xmlns:a16="http://schemas.microsoft.com/office/drawing/2014/main" id="{4C30C894-3DDF-4307-AAA0-3C718AD10304}"/>
                </a:ext>
              </a:extLst>
            </p:cNvPr>
            <p:cNvSpPr txBox="1"/>
            <p:nvPr/>
          </p:nvSpPr>
          <p:spPr>
            <a:xfrm>
              <a:off x="6077598" y="3462879"/>
              <a:ext cx="274287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10mm</a:t>
              </a:r>
              <a:r>
                <a:rPr lang="zh-CN" altLang="en-US" sz="1400" dirty="0">
                  <a:solidFill>
                    <a:schemeClr val="tx1">
                      <a:lumMod val="95000"/>
                      <a:lumOff val="5000"/>
                    </a:schemeClr>
                  </a:solidFill>
                  <a:latin typeface="+mn-ea"/>
                  <a:ea typeface="+mn-ea"/>
                </a:rPr>
                <a:t>钢板应力应变关系曲线</a:t>
              </a:r>
            </a:p>
          </p:txBody>
        </p:sp>
      </p:grpSp>
      <p:grpSp>
        <p:nvGrpSpPr>
          <p:cNvPr id="15" name="组合 14">
            <a:extLst>
              <a:ext uri="{FF2B5EF4-FFF2-40B4-BE49-F238E27FC236}">
                <a16:creationId xmlns:a16="http://schemas.microsoft.com/office/drawing/2014/main" id="{2B9387B7-5AD1-47DB-A88B-3A6206BEE791}"/>
              </a:ext>
            </a:extLst>
          </p:cNvPr>
          <p:cNvGrpSpPr/>
          <p:nvPr/>
        </p:nvGrpSpPr>
        <p:grpSpPr>
          <a:xfrm>
            <a:off x="5522662" y="3643177"/>
            <a:ext cx="3621338" cy="2708237"/>
            <a:chOff x="5522662" y="3643177"/>
            <a:chExt cx="3621338" cy="2708237"/>
          </a:xfrm>
        </p:grpSpPr>
        <p:pic>
          <p:nvPicPr>
            <p:cNvPr id="8" name="图片 7">
              <a:extLst>
                <a:ext uri="{FF2B5EF4-FFF2-40B4-BE49-F238E27FC236}">
                  <a16:creationId xmlns:a16="http://schemas.microsoft.com/office/drawing/2014/main" id="{E3CCD2AB-9D2C-4CB6-B514-9CB392ECAA95}"/>
                </a:ext>
              </a:extLst>
            </p:cNvPr>
            <p:cNvPicPr>
              <a:picLocks noChangeAspect="1"/>
            </p:cNvPicPr>
            <p:nvPr/>
          </p:nvPicPr>
          <p:blipFill>
            <a:blip r:embed="rId9"/>
            <a:stretch>
              <a:fillRect/>
            </a:stretch>
          </p:blipFill>
          <p:spPr>
            <a:xfrm>
              <a:off x="5522662" y="3643177"/>
              <a:ext cx="3621338" cy="2481287"/>
            </a:xfrm>
            <a:prstGeom prst="rect">
              <a:avLst/>
            </a:prstGeom>
          </p:spPr>
        </p:pic>
        <p:sp>
          <p:nvSpPr>
            <p:cNvPr id="28" name="TextBox 1">
              <a:extLst>
                <a:ext uri="{FF2B5EF4-FFF2-40B4-BE49-F238E27FC236}">
                  <a16:creationId xmlns:a16="http://schemas.microsoft.com/office/drawing/2014/main" id="{67BEE68B-F286-46EF-9D1B-5B98A7D52A36}"/>
                </a:ext>
              </a:extLst>
            </p:cNvPr>
            <p:cNvSpPr txBox="1"/>
            <p:nvPr/>
          </p:nvSpPr>
          <p:spPr>
            <a:xfrm>
              <a:off x="6077598" y="5974003"/>
              <a:ext cx="2742874" cy="377411"/>
            </a:xfrm>
            <a:prstGeom prst="rect">
              <a:avLst/>
            </a:prstGeom>
            <a:noFill/>
          </p:spPr>
          <p:txBody>
            <a:bodyPr wrap="square" rtlCol="0">
              <a:spAutoFit/>
            </a:bodyPr>
            <a:lstStyle/>
            <a:p>
              <a:pPr algn="ctr">
                <a:lnSpc>
                  <a:spcPct val="150000"/>
                </a:lnSpc>
              </a:pPr>
              <a:r>
                <a:rPr lang="en-US" altLang="zh-CN" sz="1400" dirty="0">
                  <a:solidFill>
                    <a:schemeClr val="tx1">
                      <a:lumMod val="95000"/>
                      <a:lumOff val="5000"/>
                    </a:schemeClr>
                  </a:solidFill>
                  <a:latin typeface="+mn-ea"/>
                  <a:ea typeface="+mn-ea"/>
                </a:rPr>
                <a:t>20mm</a:t>
              </a:r>
              <a:r>
                <a:rPr lang="zh-CN" altLang="en-US" sz="1400" dirty="0">
                  <a:solidFill>
                    <a:schemeClr val="tx1">
                      <a:lumMod val="95000"/>
                      <a:lumOff val="5000"/>
                    </a:schemeClr>
                  </a:solidFill>
                  <a:latin typeface="+mn-ea"/>
                  <a:ea typeface="+mn-ea"/>
                </a:rPr>
                <a:t>钢板应力应变关系曲线</a:t>
              </a:r>
            </a:p>
          </p:txBody>
        </p:sp>
      </p:grpSp>
    </p:spTree>
    <p:extLst>
      <p:ext uri="{BB962C8B-B14F-4D97-AF65-F5344CB8AC3E}">
        <p14:creationId xmlns:p14="http://schemas.microsoft.com/office/powerpoint/2010/main" val="251158372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直接连接符 64"/>
          <p:cNvSpPr>
            <a:spLocks noChangeShapeType="1"/>
          </p:cNvSpPr>
          <p:nvPr/>
        </p:nvSpPr>
        <p:spPr bwMode="auto">
          <a:xfrm>
            <a:off x="611188" y="663575"/>
            <a:ext cx="1587" cy="47942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五边形 8"/>
          <p:cNvSpPr/>
          <p:nvPr/>
        </p:nvSpPr>
        <p:spPr>
          <a:xfrm>
            <a:off x="-16228" y="697645"/>
            <a:ext cx="2339975" cy="319087"/>
          </a:xfrm>
          <a:prstGeom prst="homePlate">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高强钢单调拉伸试验</a:t>
            </a:r>
          </a:p>
        </p:txBody>
      </p:sp>
      <p:sp>
        <p:nvSpPr>
          <p:cNvPr id="10" name="燕尾形 9"/>
          <p:cNvSpPr/>
          <p:nvPr/>
        </p:nvSpPr>
        <p:spPr>
          <a:xfrm>
            <a:off x="2148027" y="697645"/>
            <a:ext cx="2943941" cy="31908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高强度焊材单调拉伸试验</a:t>
            </a:r>
          </a:p>
        </p:txBody>
      </p:sp>
      <p:sp>
        <p:nvSpPr>
          <p:cNvPr id="11" name="燕尾形 10"/>
          <p:cNvSpPr/>
          <p:nvPr/>
        </p:nvSpPr>
        <p:spPr>
          <a:xfrm>
            <a:off x="4920028" y="695611"/>
            <a:ext cx="2090372" cy="319087"/>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本构模型标定</a:t>
            </a:r>
          </a:p>
        </p:txBody>
      </p:sp>
      <p:sp>
        <p:nvSpPr>
          <p:cNvPr id="12" name="燕尾形 11"/>
          <p:cNvSpPr/>
          <p:nvPr/>
        </p:nvSpPr>
        <p:spPr>
          <a:xfrm>
            <a:off x="6820255" y="695611"/>
            <a:ext cx="1697990" cy="3211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lumMod val="95000"/>
                  </a:schemeClr>
                </a:solidFill>
                <a:latin typeface="微软雅黑" panose="020B0503020204020204" pitchFamily="34" charset="-122"/>
              </a:rPr>
              <a:t>本章小结</a:t>
            </a:r>
          </a:p>
        </p:txBody>
      </p:sp>
      <p:sp>
        <p:nvSpPr>
          <p:cNvPr id="34" name="TextBox 61"/>
          <p:cNvSpPr>
            <a:spLocks noChangeArrowheads="1"/>
          </p:cNvSpPr>
          <p:nvPr/>
        </p:nvSpPr>
        <p:spPr bwMode="auto">
          <a:xfrm>
            <a:off x="509588" y="115888"/>
            <a:ext cx="6710362" cy="400110"/>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eaLnBrk="1" hangingPunct="1">
              <a:spcBef>
                <a:spcPct val="0"/>
              </a:spcBef>
              <a:buFontTx/>
              <a:buNone/>
            </a:pPr>
            <a:r>
              <a:rPr lang="zh-CN" altLang="en-US" sz="2000" b="1" dirty="0">
                <a:solidFill>
                  <a:schemeClr val="bg1"/>
                </a:solidFill>
              </a:rPr>
              <a:t> </a:t>
            </a:r>
            <a:r>
              <a:rPr lang="en-US" altLang="zh-CN" sz="2000" b="1" dirty="0">
                <a:solidFill>
                  <a:schemeClr val="bg1"/>
                </a:solidFill>
              </a:rPr>
              <a:t>2.  </a:t>
            </a:r>
            <a:r>
              <a:rPr lang="zh-CN" altLang="en-US" sz="2000" b="1" dirty="0">
                <a:solidFill>
                  <a:schemeClr val="bg1"/>
                </a:solidFill>
              </a:rPr>
              <a:t>单调加载作用下高强钢和熔敷金属材料的本构模型标定</a:t>
            </a:r>
          </a:p>
        </p:txBody>
      </p:sp>
      <p:sp>
        <p:nvSpPr>
          <p:cNvPr id="35" name="矩形 62"/>
          <p:cNvSpPr>
            <a:spLocks noChangeArrowheads="1"/>
          </p:cNvSpPr>
          <p:nvPr/>
        </p:nvSpPr>
        <p:spPr bwMode="auto">
          <a:xfrm>
            <a:off x="287338" y="115888"/>
            <a:ext cx="215900" cy="479425"/>
          </a:xfrm>
          <a:prstGeom prst="rect">
            <a:avLst/>
          </a:prstGeom>
          <a:solidFill>
            <a:srgbClr val="A225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sym typeface="Calibri" pitchFamily="34" charset="0"/>
              </a:defRPr>
            </a:lvl9pPr>
          </a:lstStyle>
          <a:p>
            <a:pPr algn="ctr" eaLnBrk="1" hangingPunct="1">
              <a:spcBef>
                <a:spcPct val="0"/>
              </a:spcBef>
              <a:buFontTx/>
              <a:buNone/>
            </a:pPr>
            <a:endParaRPr lang="zh-CN" altLang="zh-CN" sz="1800">
              <a:solidFill>
                <a:srgbClr val="FFFFFF"/>
              </a:solidFill>
              <a:latin typeface="Arial" pitchFamily="34" charset="0"/>
            </a:endParaRPr>
          </a:p>
        </p:txBody>
      </p:sp>
      <p:grpSp>
        <p:nvGrpSpPr>
          <p:cNvPr id="40" name="组合 39">
            <a:extLst>
              <a:ext uri="{FF2B5EF4-FFF2-40B4-BE49-F238E27FC236}">
                <a16:creationId xmlns:a16="http://schemas.microsoft.com/office/drawing/2014/main" id="{6862C4FC-6140-4541-9F59-FFE22C7A0539}"/>
              </a:ext>
            </a:extLst>
          </p:cNvPr>
          <p:cNvGrpSpPr/>
          <p:nvPr/>
        </p:nvGrpSpPr>
        <p:grpSpPr>
          <a:xfrm>
            <a:off x="0" y="6328555"/>
            <a:ext cx="9144000" cy="529836"/>
            <a:chOff x="0" y="6328164"/>
            <a:chExt cx="9144000" cy="529836"/>
          </a:xfrm>
        </p:grpSpPr>
        <p:pic>
          <p:nvPicPr>
            <p:cNvPr id="41" name="图片 40">
              <a:extLst>
                <a:ext uri="{FF2B5EF4-FFF2-40B4-BE49-F238E27FC236}">
                  <a16:creationId xmlns:a16="http://schemas.microsoft.com/office/drawing/2014/main" id="{C54042B7-BF45-46E2-9A56-89F6E4F03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6367004"/>
              <a:ext cx="2133600" cy="490996"/>
            </a:xfrm>
            <a:prstGeom prst="rect">
              <a:avLst/>
            </a:prstGeom>
          </p:spPr>
        </p:pic>
        <p:pic>
          <p:nvPicPr>
            <p:cNvPr id="59" name="Picture 2">
              <a:extLst>
                <a:ext uri="{FF2B5EF4-FFF2-40B4-BE49-F238E27FC236}">
                  <a16:creationId xmlns:a16="http://schemas.microsoft.com/office/drawing/2014/main" id="{1755480A-602C-4FDA-8457-D171D7D1D23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6378535"/>
              <a:ext cx="5233777" cy="4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47FF14D0-8F07-4AEB-B964-CA81263E6842}"/>
                </a:ext>
              </a:extLst>
            </p:cNvPr>
            <p:cNvSpPr/>
            <p:nvPr/>
          </p:nvSpPr>
          <p:spPr>
            <a:xfrm flipV="1">
              <a:off x="0" y="6328164"/>
              <a:ext cx="9144000" cy="45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a:extLst>
              <a:ext uri="{FF2B5EF4-FFF2-40B4-BE49-F238E27FC236}">
                <a16:creationId xmlns:a16="http://schemas.microsoft.com/office/drawing/2014/main" id="{A17A7973-E1B2-4F1B-B24E-616DE5BBC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950" y="0"/>
            <a:ext cx="1924050" cy="638175"/>
          </a:xfrm>
          <a:prstGeom prst="rect">
            <a:avLst/>
          </a:prstGeom>
        </p:spPr>
      </p:pic>
      <p:sp>
        <p:nvSpPr>
          <p:cNvPr id="23" name="矩形 1">
            <a:extLst>
              <a:ext uri="{FF2B5EF4-FFF2-40B4-BE49-F238E27FC236}">
                <a16:creationId xmlns:a16="http://schemas.microsoft.com/office/drawing/2014/main" id="{7A082B9D-EF9F-4875-9725-6FBD9E7C54AA}"/>
              </a:ext>
            </a:extLst>
          </p:cNvPr>
          <p:cNvSpPr>
            <a:spLocks noChangeArrowheads="1"/>
          </p:cNvSpPr>
          <p:nvPr/>
        </p:nvSpPr>
        <p:spPr bwMode="auto">
          <a:xfrm>
            <a:off x="-7280" y="1054420"/>
            <a:ext cx="8999846" cy="18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本次试验所用焊材采用昆山中冶宝钢焊接材料有限公司生产的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AWS A5.28 ER120S-G</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，焊丝牌号为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BHG-5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，焊接过程采用气体保护焊，保护气体为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80%Ar+20%CO2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50000"/>
              </a:lnSpc>
              <a:spcBef>
                <a:spcPct val="0"/>
              </a:spcBef>
              <a:buFontTx/>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熔敷金属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ER120S-G</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的单调拉伸的试样为圆棒性试件，其制取按照国家标准</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GB 2652-2008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焊缝及熔敷金属拉伸试验方法</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的相关要求进行，试验机采用同济大学力学实验室</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2000kN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试验机，加载速率为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2mm/min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4" name="组合 3">
            <a:extLst>
              <a:ext uri="{FF2B5EF4-FFF2-40B4-BE49-F238E27FC236}">
                <a16:creationId xmlns:a16="http://schemas.microsoft.com/office/drawing/2014/main" id="{F752A7A6-26F0-4E40-A5F0-F8AA9C46EB42}"/>
              </a:ext>
            </a:extLst>
          </p:cNvPr>
          <p:cNvGrpSpPr/>
          <p:nvPr/>
        </p:nvGrpSpPr>
        <p:grpSpPr>
          <a:xfrm>
            <a:off x="5162982" y="2823394"/>
            <a:ext cx="3829584" cy="3461827"/>
            <a:chOff x="5116636" y="1155462"/>
            <a:chExt cx="3829584" cy="3461827"/>
          </a:xfrm>
        </p:grpSpPr>
        <p:sp>
          <p:nvSpPr>
            <p:cNvPr id="30" name="TextBox 1">
              <a:extLst>
                <a:ext uri="{FF2B5EF4-FFF2-40B4-BE49-F238E27FC236}">
                  <a16:creationId xmlns:a16="http://schemas.microsoft.com/office/drawing/2014/main" id="{CD22C314-5EA0-472B-8DA3-A62EC24C88B1}"/>
                </a:ext>
              </a:extLst>
            </p:cNvPr>
            <p:cNvSpPr txBox="1"/>
            <p:nvPr/>
          </p:nvSpPr>
          <p:spPr>
            <a:xfrm>
              <a:off x="5817022" y="1155462"/>
              <a:ext cx="2428811"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试件单调拉伸力学性能参数</a:t>
              </a:r>
            </a:p>
          </p:txBody>
        </p:sp>
        <p:pic>
          <p:nvPicPr>
            <p:cNvPr id="3" name="图片 2">
              <a:extLst>
                <a:ext uri="{FF2B5EF4-FFF2-40B4-BE49-F238E27FC236}">
                  <a16:creationId xmlns:a16="http://schemas.microsoft.com/office/drawing/2014/main" id="{3ADB0858-8ED2-4627-AD5D-8FE8FA4B3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6636" y="1512793"/>
              <a:ext cx="3829584" cy="2876951"/>
            </a:xfrm>
            <a:prstGeom prst="rect">
              <a:avLst/>
            </a:prstGeom>
          </p:spPr>
        </p:pic>
        <p:sp>
          <p:nvSpPr>
            <p:cNvPr id="26" name="TextBox 1">
              <a:extLst>
                <a:ext uri="{FF2B5EF4-FFF2-40B4-BE49-F238E27FC236}">
                  <a16:creationId xmlns:a16="http://schemas.microsoft.com/office/drawing/2014/main" id="{F9F8FBCB-B87C-472D-878F-E653DE5AB1D1}"/>
                </a:ext>
              </a:extLst>
            </p:cNvPr>
            <p:cNvSpPr txBox="1"/>
            <p:nvPr/>
          </p:nvSpPr>
          <p:spPr>
            <a:xfrm>
              <a:off x="5535351" y="4239878"/>
              <a:ext cx="3276506"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a:t>
              </a:r>
              <a:r>
                <a:rPr lang="en-US" altLang="zh-CN" sz="1400" dirty="0">
                  <a:solidFill>
                    <a:schemeClr val="tx1">
                      <a:lumMod val="95000"/>
                      <a:lumOff val="5000"/>
                    </a:schemeClr>
                  </a:solidFill>
                  <a:latin typeface="+mn-ea"/>
                  <a:ea typeface="+mn-ea"/>
                </a:rPr>
                <a:t>ER120S-G</a:t>
              </a:r>
              <a:r>
                <a:rPr lang="zh-CN" altLang="en-US" sz="1400" dirty="0">
                  <a:solidFill>
                    <a:schemeClr val="tx1">
                      <a:lumMod val="95000"/>
                      <a:lumOff val="5000"/>
                    </a:schemeClr>
                  </a:solidFill>
                  <a:latin typeface="+mn-ea"/>
                  <a:ea typeface="+mn-ea"/>
                </a:rPr>
                <a:t>应力应变关系曲线</a:t>
              </a:r>
            </a:p>
          </p:txBody>
        </p:sp>
      </p:grpSp>
      <p:pic>
        <p:nvPicPr>
          <p:cNvPr id="29" name="图片 28">
            <a:extLst>
              <a:ext uri="{FF2B5EF4-FFF2-40B4-BE49-F238E27FC236}">
                <a16:creationId xmlns:a16="http://schemas.microsoft.com/office/drawing/2014/main" id="{B174A0F2-A906-4716-964F-0977B8C74CB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98439" y="5224360"/>
            <a:ext cx="4871085" cy="989965"/>
          </a:xfrm>
          <a:prstGeom prst="rect">
            <a:avLst/>
          </a:prstGeom>
          <a:noFill/>
          <a:ln>
            <a:noFill/>
          </a:ln>
        </p:spPr>
      </p:pic>
      <p:pic>
        <p:nvPicPr>
          <p:cNvPr id="16" name="图片 15">
            <a:extLst>
              <a:ext uri="{FF2B5EF4-FFF2-40B4-BE49-F238E27FC236}">
                <a16:creationId xmlns:a16="http://schemas.microsoft.com/office/drawing/2014/main" id="{038A8F94-5E40-40BC-ACBA-6574AEB22E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533" y="3182264"/>
            <a:ext cx="3762900" cy="581106"/>
          </a:xfrm>
          <a:prstGeom prst="rect">
            <a:avLst/>
          </a:prstGeom>
        </p:spPr>
      </p:pic>
      <p:pic>
        <p:nvPicPr>
          <p:cNvPr id="18" name="图片 17">
            <a:extLst>
              <a:ext uri="{FF2B5EF4-FFF2-40B4-BE49-F238E27FC236}">
                <a16:creationId xmlns:a16="http://schemas.microsoft.com/office/drawing/2014/main" id="{5AA7F0E0-BB28-44C1-A2CB-7C7DDEFEC5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0" y="4167750"/>
            <a:ext cx="5260575" cy="701410"/>
          </a:xfrm>
          <a:prstGeom prst="rect">
            <a:avLst/>
          </a:prstGeom>
        </p:spPr>
      </p:pic>
      <p:sp>
        <p:nvSpPr>
          <p:cNvPr id="33" name="TextBox 1">
            <a:extLst>
              <a:ext uri="{FF2B5EF4-FFF2-40B4-BE49-F238E27FC236}">
                <a16:creationId xmlns:a16="http://schemas.microsoft.com/office/drawing/2014/main" id="{B32F40B9-F36C-46BE-9B92-613B58B3C988}"/>
              </a:ext>
            </a:extLst>
          </p:cNvPr>
          <p:cNvSpPr txBox="1"/>
          <p:nvPr/>
        </p:nvSpPr>
        <p:spPr>
          <a:xfrm>
            <a:off x="1127347" y="2846329"/>
            <a:ext cx="3013271"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a:t>
            </a:r>
            <a:r>
              <a:rPr lang="en-US" altLang="zh-CN" sz="1400" dirty="0">
                <a:solidFill>
                  <a:schemeClr val="tx1">
                    <a:lumMod val="95000"/>
                    <a:lumOff val="5000"/>
                  </a:schemeClr>
                </a:solidFill>
                <a:latin typeface="+mn-ea"/>
                <a:ea typeface="+mn-ea"/>
              </a:rPr>
              <a:t>ER120S-G</a:t>
            </a:r>
            <a:r>
              <a:rPr lang="zh-CN" altLang="en-US" sz="1400" dirty="0">
                <a:solidFill>
                  <a:schemeClr val="tx1">
                    <a:lumMod val="95000"/>
                    <a:lumOff val="5000"/>
                  </a:schemeClr>
                </a:solidFill>
                <a:latin typeface="+mn-ea"/>
                <a:ea typeface="+mn-ea"/>
              </a:rPr>
              <a:t>的化学成分（</a:t>
            </a:r>
            <a:r>
              <a:rPr lang="en-US" altLang="zh-CN" sz="1400" dirty="0">
                <a:solidFill>
                  <a:schemeClr val="tx1">
                    <a:lumMod val="95000"/>
                    <a:lumOff val="5000"/>
                  </a:schemeClr>
                </a:solidFill>
                <a:latin typeface="+mn-ea"/>
                <a:ea typeface="+mn-ea"/>
              </a:rPr>
              <a:t>%</a:t>
            </a:r>
            <a:r>
              <a:rPr lang="zh-CN" altLang="en-US" sz="1400" dirty="0">
                <a:solidFill>
                  <a:schemeClr val="tx1">
                    <a:lumMod val="95000"/>
                    <a:lumOff val="5000"/>
                  </a:schemeClr>
                </a:solidFill>
                <a:latin typeface="+mn-ea"/>
                <a:ea typeface="+mn-ea"/>
              </a:rPr>
              <a:t>）</a:t>
            </a:r>
          </a:p>
        </p:txBody>
      </p:sp>
      <p:sp>
        <p:nvSpPr>
          <p:cNvPr id="36" name="TextBox 1">
            <a:extLst>
              <a:ext uri="{FF2B5EF4-FFF2-40B4-BE49-F238E27FC236}">
                <a16:creationId xmlns:a16="http://schemas.microsoft.com/office/drawing/2014/main" id="{FDDED45A-47B8-4BE2-9B01-C2ABD0E5791E}"/>
              </a:ext>
            </a:extLst>
          </p:cNvPr>
          <p:cNvSpPr txBox="1"/>
          <p:nvPr/>
        </p:nvSpPr>
        <p:spPr>
          <a:xfrm>
            <a:off x="1127347" y="3761078"/>
            <a:ext cx="3013271"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a:t>
            </a:r>
            <a:r>
              <a:rPr lang="en-US" altLang="zh-CN" sz="1400" dirty="0">
                <a:solidFill>
                  <a:schemeClr val="tx1">
                    <a:lumMod val="95000"/>
                    <a:lumOff val="5000"/>
                  </a:schemeClr>
                </a:solidFill>
                <a:latin typeface="+mn-ea"/>
                <a:ea typeface="+mn-ea"/>
              </a:rPr>
              <a:t>ER120S-G</a:t>
            </a:r>
            <a:r>
              <a:rPr lang="zh-CN" altLang="en-US" sz="1400" dirty="0">
                <a:solidFill>
                  <a:schemeClr val="tx1">
                    <a:lumMod val="95000"/>
                    <a:lumOff val="5000"/>
                  </a:schemeClr>
                </a:solidFill>
                <a:latin typeface="+mn-ea"/>
                <a:ea typeface="+mn-ea"/>
              </a:rPr>
              <a:t>的机械性能</a:t>
            </a:r>
          </a:p>
        </p:txBody>
      </p:sp>
      <p:sp>
        <p:nvSpPr>
          <p:cNvPr id="37" name="TextBox 1">
            <a:extLst>
              <a:ext uri="{FF2B5EF4-FFF2-40B4-BE49-F238E27FC236}">
                <a16:creationId xmlns:a16="http://schemas.microsoft.com/office/drawing/2014/main" id="{B1E41E96-8EA6-4B16-B321-CC6BDAE57612}"/>
              </a:ext>
            </a:extLst>
          </p:cNvPr>
          <p:cNvSpPr txBox="1"/>
          <p:nvPr/>
        </p:nvSpPr>
        <p:spPr>
          <a:xfrm>
            <a:off x="1127347" y="4898421"/>
            <a:ext cx="3228629" cy="377411"/>
          </a:xfrm>
          <a:prstGeom prst="rect">
            <a:avLst/>
          </a:prstGeom>
          <a:noFill/>
        </p:spPr>
        <p:txBody>
          <a:bodyPr wrap="square" rtlCol="0">
            <a:spAutoFit/>
          </a:bodyPr>
          <a:lstStyle/>
          <a:p>
            <a:pPr algn="ctr">
              <a:lnSpc>
                <a:spcPct val="150000"/>
              </a:lnSpc>
            </a:pPr>
            <a:r>
              <a:rPr lang="zh-CN" altLang="en-US" sz="1400" dirty="0">
                <a:solidFill>
                  <a:schemeClr val="tx1">
                    <a:lumMod val="95000"/>
                    <a:lumOff val="5000"/>
                  </a:schemeClr>
                </a:solidFill>
                <a:latin typeface="+mn-ea"/>
                <a:ea typeface="+mn-ea"/>
              </a:rPr>
              <a:t>熔敷金属</a:t>
            </a:r>
            <a:r>
              <a:rPr lang="en-US" altLang="zh-CN" sz="1400" dirty="0">
                <a:solidFill>
                  <a:schemeClr val="tx1">
                    <a:lumMod val="95000"/>
                    <a:lumOff val="5000"/>
                  </a:schemeClr>
                </a:solidFill>
                <a:latin typeface="+mn-ea"/>
                <a:ea typeface="+mn-ea"/>
              </a:rPr>
              <a:t>ER120S-G</a:t>
            </a:r>
            <a:r>
              <a:rPr lang="zh-CN" altLang="en-US" sz="1400" dirty="0">
                <a:solidFill>
                  <a:schemeClr val="tx1">
                    <a:lumMod val="95000"/>
                    <a:lumOff val="5000"/>
                  </a:schemeClr>
                </a:solidFill>
                <a:latin typeface="+mn-ea"/>
                <a:ea typeface="+mn-ea"/>
              </a:rPr>
              <a:t>单调拉伸试件尺寸</a:t>
            </a:r>
          </a:p>
        </p:txBody>
      </p:sp>
    </p:spTree>
    <p:extLst>
      <p:ext uri="{BB962C8B-B14F-4D97-AF65-F5344CB8AC3E}">
        <p14:creationId xmlns:p14="http://schemas.microsoft.com/office/powerpoint/2010/main" val="663109653"/>
      </p:ext>
    </p:extLst>
  </p:cSld>
  <p:clrMapOvr>
    <a:masterClrMapping/>
  </p:clrMapOvr>
  <p:transition/>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方正综艺简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157269014</TotalTime>
  <Pages>0</Pages>
  <Words>8668</Words>
  <Characters>0</Characters>
  <Application>Microsoft Office PowerPoint</Application>
  <DocSecurity>0</DocSecurity>
  <PresentationFormat>全屏显示(4:3)</PresentationFormat>
  <Lines>0</Lines>
  <Paragraphs>838</Paragraphs>
  <Slides>66</Slides>
  <Notes>59</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76" baseType="lpstr">
      <vt:lpstr>楷体_GB2312</vt:lpstr>
      <vt:lpstr>微软雅黑</vt:lpstr>
      <vt:lpstr>Arial</vt:lpstr>
      <vt:lpstr>Calibri</vt:lpstr>
      <vt:lpstr>Cambria Math</vt:lpstr>
      <vt:lpstr>Times New Roman</vt:lpstr>
      <vt:lpstr>Wingdings</vt:lpstr>
      <vt:lpstr>Office 主题​​</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王琳</dc:creator>
  <cp:lastModifiedBy>User</cp:lastModifiedBy>
  <cp:revision>960</cp:revision>
  <cp:lastPrinted>2014-06-19T02:24:44Z</cp:lastPrinted>
  <dcterms:created xsi:type="dcterms:W3CDTF">2012-04-06T13:01:00Z</dcterms:created>
  <dcterms:modified xsi:type="dcterms:W3CDTF">2019-05-15T08:21:32Z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2052-6.6.0.2877</vt:lpwstr>
  </property>
</Properties>
</file>